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8" r:id="rId5"/>
    <p:sldId id="319" r:id="rId6"/>
    <p:sldId id="284" r:id="rId7"/>
    <p:sldId id="314" r:id="rId8"/>
    <p:sldId id="299" r:id="rId9"/>
    <p:sldId id="300" r:id="rId10"/>
    <p:sldId id="311" r:id="rId11"/>
    <p:sldId id="302" r:id="rId12"/>
    <p:sldId id="303" r:id="rId13"/>
    <p:sldId id="326" r:id="rId14"/>
    <p:sldId id="312" r:id="rId15"/>
    <p:sldId id="327" r:id="rId16"/>
    <p:sldId id="322" r:id="rId17"/>
    <p:sldId id="317" r:id="rId18"/>
    <p:sldId id="320" r:id="rId19"/>
    <p:sldId id="323" r:id="rId20"/>
    <p:sldId id="265" r:id="rId21"/>
    <p:sldId id="318" r:id="rId22"/>
    <p:sldId id="256" r:id="rId23"/>
    <p:sldId id="257" r:id="rId24"/>
    <p:sldId id="263" r:id="rId25"/>
    <p:sldId id="259" r:id="rId26"/>
    <p:sldId id="324" r:id="rId27"/>
    <p:sldId id="321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0060D8-C40D-43C2-8CBA-65933E55A1E8}">
          <p14:sldIdLst>
            <p14:sldId id="298"/>
            <p14:sldId id="319"/>
            <p14:sldId id="284"/>
            <p14:sldId id="314"/>
            <p14:sldId id="299"/>
            <p14:sldId id="300"/>
            <p14:sldId id="311"/>
            <p14:sldId id="302"/>
            <p14:sldId id="303"/>
            <p14:sldId id="326"/>
            <p14:sldId id="312"/>
            <p14:sldId id="327"/>
            <p14:sldId id="322"/>
            <p14:sldId id="317"/>
            <p14:sldId id="320"/>
            <p14:sldId id="323"/>
            <p14:sldId id="265"/>
            <p14:sldId id="318"/>
            <p14:sldId id="256"/>
            <p14:sldId id="257"/>
            <p14:sldId id="263"/>
            <p14:sldId id="259"/>
            <p14:sldId id="32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6391" autoAdjust="0"/>
  </p:normalViewPr>
  <p:slideViewPr>
    <p:cSldViewPr snapToGrid="0">
      <p:cViewPr varScale="1">
        <p:scale>
          <a:sx n="95" d="100"/>
          <a:sy n="95" d="100"/>
        </p:scale>
        <p:origin x="28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CE0721-D3CB-4D1A-889A-F233BE54092F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2023년 6월 16일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6A96D1F-97F2-497B-900D-2E1A82C6FA1F}" type="datetime4">
              <a:rPr lang="ko-KR" altLang="en-US" smtClean="0"/>
              <a:pPr/>
              <a:t>2023년 6월 16일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530193B-564F-4854-8A52-728F3FB19C85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0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26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88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1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53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ts val="6200"/>
              </a:lnSpc>
              <a:defRPr lang="en-ZA" sz="4400" b="1" spc="-3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algn="r" rtl="0"/>
            <a:r>
              <a:rPr lang="ko-KR" altLang="en-US" noProof="0" dirty="0"/>
              <a:t>클릭하여 프레젠테이션 제목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A3DAD-E14C-8A25-C5BA-D33CD6BA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3EDF4-70ED-66B6-2393-69B85AF4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22E1C-2F5B-8268-4170-98770256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A6DB5-FC7D-404E-8D08-3028CE6B4DE1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D15D3-1F85-1F9A-BD7D-353E4C945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F75FD-3BE1-E869-A35E-ED3662BD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9D7D0-9E65-4180-B589-BB551F9183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2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8D430-2B0D-E265-76D3-24F1C8491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07BBE7-8203-6C3B-A58F-62E9D069E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46BB4-41DF-9EC0-B048-1FE3CDE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E4AC8-541E-4678-8A8B-0D8D5807ED8B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5751E-256F-1FD7-AD3E-519A99DF7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0971D-3FFE-E018-84A7-0DDB5FF5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D7CEF-A9E6-4302-A382-C027319B3C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8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삽입 또는 끌어서 놓기 </a:t>
            </a:r>
            <a:br>
              <a:rPr lang="ko-KR" altLang="en-ZA" noProof="0" dirty="0"/>
            </a:br>
            <a:r>
              <a:rPr lang="ko-KR" altLang="en-US" noProof="0" dirty="0"/>
              <a:t>여기에 사진 삽입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ts val="6200"/>
              </a:lnSpc>
              <a:defRPr lang="en-ZA" sz="4400" b="1" spc="-3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algn="r" rtl="0"/>
            <a:r>
              <a:rPr lang="ko-KR" altLang="en-US" noProof="0" dirty="0"/>
              <a:t>클릭하여 구역 구분선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삽입 또는 끌어서 놓기 </a:t>
            </a:r>
            <a:br>
              <a:rPr lang="ko-KR" altLang="en-ZA" noProof="0" dirty="0"/>
            </a:br>
            <a:r>
              <a:rPr lang="ko-KR" altLang="en-US" noProof="0" dirty="0"/>
              <a:t>여기에 사진 삽입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lnSpc>
                <a:spcPts val="62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구역 구분선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이미지 레이아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1000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페이지 제목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이미지 레이아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1000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비교 왼쪽 개체 틀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2" name="비교 왼쪽 개체 틀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캡션 입력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!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00000"/>
              </a:lnSpc>
              <a:defRPr lang="en-ZA" sz="4400" b="1" spc="-300" dirty="0"/>
            </a:lvl1pPr>
          </a:lstStyle>
          <a:p>
            <a:pPr lvl="0" algn="r"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전화 번호</a:t>
            </a:r>
            <a:endParaRPr lang="ko-KR" altLang="en-ZA" noProof="0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회사 웹 사이트</a:t>
            </a:r>
            <a:endParaRPr lang="ko-KR" altLang="en-ZA" noProof="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  <p:sldLayoutId id="2147483667" r:id="rId15"/>
    <p:sldLayoutId id="2147483668" r:id="rId1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olorinsightforyou.com:3000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191E8DA-A38E-1FD3-FD59-49A2A1C5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80" y="0"/>
            <a:ext cx="12509500" cy="6858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6381" y="2303361"/>
            <a:ext cx="12619717" cy="2453833"/>
          </a:xfrm>
          <a:solidFill>
            <a:schemeClr val="tx1">
              <a:alpha val="63000"/>
            </a:schemeClr>
          </a:solidFill>
          <a:ln>
            <a:noFill/>
          </a:ln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3200" spc="0" dirty="0">
                <a:solidFill>
                  <a:schemeClr val="bg1"/>
                </a:solidFill>
              </a:rPr>
              <a:t>AI</a:t>
            </a:r>
            <a:r>
              <a:rPr lang="ko-KR" altLang="en-US" sz="3200" spc="0" dirty="0">
                <a:solidFill>
                  <a:schemeClr val="bg1"/>
                </a:solidFill>
              </a:rPr>
              <a:t>기반 퍼스널 컬러 진단 서비스</a:t>
            </a:r>
            <a:br>
              <a:rPr lang="en-US" altLang="ko-KR" sz="3200" spc="0" dirty="0">
                <a:solidFill>
                  <a:schemeClr val="bg1"/>
                </a:solidFill>
              </a:rPr>
            </a:br>
            <a:r>
              <a:rPr lang="en-US" altLang="ko-KR" sz="4000" spc="0" dirty="0">
                <a:solidFill>
                  <a:srgbClr val="FF0000"/>
                </a:solidFill>
              </a:rPr>
              <a:t>C</a:t>
            </a:r>
            <a:r>
              <a:rPr lang="en-US" altLang="ko-KR" sz="4000" spc="0" dirty="0">
                <a:solidFill>
                  <a:srgbClr val="FFC000"/>
                </a:solidFill>
              </a:rPr>
              <a:t>O</a:t>
            </a:r>
            <a:r>
              <a:rPr lang="en-US" altLang="ko-KR" sz="4000" spc="0" dirty="0">
                <a:solidFill>
                  <a:srgbClr val="92D050"/>
                </a:solidFill>
              </a:rPr>
              <a:t>L</a:t>
            </a:r>
            <a:r>
              <a:rPr lang="en-US" altLang="ko-KR" sz="4000" spc="0" dirty="0">
                <a:solidFill>
                  <a:srgbClr val="00B0F0"/>
                </a:solidFill>
              </a:rPr>
              <a:t>O</a:t>
            </a:r>
            <a:r>
              <a:rPr lang="en-US" altLang="ko-KR" sz="4000" spc="0" dirty="0">
                <a:solidFill>
                  <a:schemeClr val="accent5">
                    <a:lumMod val="25000"/>
                    <a:lumOff val="75000"/>
                  </a:schemeClr>
                </a:solidFill>
              </a:rPr>
              <a:t>R</a:t>
            </a:r>
            <a:r>
              <a:rPr lang="en-US" altLang="ko-KR" sz="4000" spc="0" dirty="0">
                <a:solidFill>
                  <a:schemeClr val="accent4"/>
                </a:solidFill>
              </a:rPr>
              <a:t> </a:t>
            </a:r>
            <a:r>
              <a:rPr lang="en-US" altLang="ko-KR" sz="4000" spc="0" dirty="0">
                <a:solidFill>
                  <a:srgbClr val="FFC000"/>
                </a:solidFill>
              </a:rPr>
              <a:t>INSIGHT</a:t>
            </a:r>
            <a:endParaRPr lang="ko-KR" altLang="en-US" sz="4000" spc="0" dirty="0">
              <a:solidFill>
                <a:srgbClr val="FFC000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94800" y="6277079"/>
            <a:ext cx="3068320" cy="580921"/>
          </a:xfrm>
          <a:noFill/>
        </p:spPr>
        <p:txBody>
          <a:bodyPr rtlCol="0"/>
          <a:lstStyle/>
          <a:p>
            <a:pPr algn="ctr" rtl="0"/>
            <a:r>
              <a:rPr lang="ko-KR" altLang="en-US" sz="1400" b="1" dirty="0"/>
              <a:t>강성구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박윤수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황예빈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박소영</a:t>
            </a:r>
          </a:p>
        </p:txBody>
      </p:sp>
      <p:pic>
        <p:nvPicPr>
          <p:cNvPr id="5" name="그림 4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ACBF2FE4-9544-1D3B-16FC-6B26795D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560" y="131179"/>
            <a:ext cx="103632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9E36A9-CF18-4689-6959-269793A3672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04C09C-9400-2C51-74E9-B2F96DC2B9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10</a:t>
            </a:fld>
            <a:endParaRPr lang="ko-KR" altLang="en-US" noProof="0" dirty="0"/>
          </a:p>
        </p:txBody>
      </p:sp>
      <p:pic>
        <p:nvPicPr>
          <p:cNvPr id="10" name="Color Insight">
            <a:hlinkClick r:id="" action="ppaction://media"/>
            <a:extLst>
              <a:ext uri="{FF2B5EF4-FFF2-40B4-BE49-F238E27FC236}">
                <a16:creationId xmlns:a16="http://schemas.microsoft.com/office/drawing/2014/main" id="{4680768A-1EE5-91F8-B0AA-839CC39AD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247" y="558800"/>
            <a:ext cx="10905506" cy="50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다리꼴 14">
            <a:extLst>
              <a:ext uri="{FF2B5EF4-FFF2-40B4-BE49-F238E27FC236}">
                <a16:creationId xmlns:a16="http://schemas.microsoft.com/office/drawing/2014/main" id="{B7A751D4-81B9-9CBC-E171-AA8B05F820AF}"/>
              </a:ext>
            </a:extLst>
          </p:cNvPr>
          <p:cNvSpPr/>
          <p:nvPr/>
        </p:nvSpPr>
        <p:spPr>
          <a:xfrm rot="16200000">
            <a:off x="1860752" y="2881075"/>
            <a:ext cx="4495800" cy="1473200"/>
          </a:xfrm>
          <a:prstGeom prst="trapezoid">
            <a:avLst/>
          </a:prstGeom>
          <a:gradFill>
            <a:gsLst>
              <a:gs pos="100000">
                <a:schemeClr val="bg1">
                  <a:alpha val="50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FF5CB6-332E-CFD8-A985-46F97A0729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FDA5BC-F96F-0E30-9BC6-5E8CAC0CB03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11</a:t>
            </a:fld>
            <a:endParaRPr lang="ko-KR" altLang="en-US" noProof="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5B30366-6109-CF28-EB90-88EF695E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sz="2400" spc="0" dirty="0"/>
              <a:t>2.1 </a:t>
            </a:r>
            <a:r>
              <a:rPr lang="ko-KR" altLang="en-US" sz="2400" spc="0" dirty="0"/>
              <a:t>퍼스널 컬러 관련 자료 조사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F9E54E-7F92-8EE6-065D-1F255FC25D51}"/>
              </a:ext>
            </a:extLst>
          </p:cNvPr>
          <p:cNvSpPr/>
          <p:nvPr/>
        </p:nvSpPr>
        <p:spPr>
          <a:xfrm>
            <a:off x="432000" y="1588160"/>
            <a:ext cx="3200400" cy="41275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DAEEF-A93B-CEBF-3E3A-D96C12915020}"/>
              </a:ext>
            </a:extLst>
          </p:cNvPr>
          <p:cNvSpPr txBox="1"/>
          <p:nvPr/>
        </p:nvSpPr>
        <p:spPr>
          <a:xfrm>
            <a:off x="533601" y="2373547"/>
            <a:ext cx="2984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퍼스널 컬러의 정량적 진단 모델 연구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립스틱 색을 이용한 퍼스널 컬러 분류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퍼스널 컬러 분석에 기반한 메이크업 콘텐츠 추천 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퍼스널 컬러시스템에 따른 유형의 분포도와 색채진단 변인에 관한 연구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퍼스널 컬러의 톤 유형과 피부색에 따른 조화색의 범주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….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45DD2-6F97-733E-27AD-ED923D649453}"/>
              </a:ext>
            </a:extLst>
          </p:cNvPr>
          <p:cNvSpPr txBox="1"/>
          <p:nvPr/>
        </p:nvSpPr>
        <p:spPr>
          <a:xfrm>
            <a:off x="1022551" y="1740560"/>
            <a:ext cx="200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선행연구 자료 분석</a:t>
            </a:r>
          </a:p>
        </p:txBody>
      </p:sp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186C4764-25E4-4553-B925-19565504A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29"/>
          <a:stretch/>
        </p:blipFill>
        <p:spPr>
          <a:xfrm>
            <a:off x="8153601" y="941322"/>
            <a:ext cx="2698548" cy="2710588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410FF38B-E900-4470-5F70-648C3BA72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49" b="45257"/>
          <a:stretch/>
        </p:blipFill>
        <p:spPr>
          <a:xfrm>
            <a:off x="7918652" y="3580357"/>
            <a:ext cx="2933497" cy="190786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54D3417-7A46-C5C9-49F3-65FB820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881" y="1150897"/>
            <a:ext cx="3394641" cy="44958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A8BCB41-CD98-C04A-9E76-E81BE42C5891}"/>
              </a:ext>
            </a:extLst>
          </p:cNvPr>
          <p:cNvSpPr txBox="1"/>
          <p:nvPr/>
        </p:nvSpPr>
        <p:spPr>
          <a:xfrm>
            <a:off x="5124653" y="3137318"/>
            <a:ext cx="5118100" cy="64633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0000"/>
                </a:schemeClr>
              </a:gs>
              <a:gs pos="4673">
                <a:schemeClr val="bg1"/>
              </a:gs>
              <a:gs pos="46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/>
              <a:t>선행연구자료를 참조하여 각 퍼스널 컬러 유형 분류를 위한 </a:t>
            </a:r>
            <a:r>
              <a:rPr lang="ko-KR" altLang="en-US" b="1" i="1" dirty="0">
                <a:solidFill>
                  <a:srgbClr val="C00000"/>
                </a:solidFill>
              </a:rPr>
              <a:t>정량적 진단기준 </a:t>
            </a:r>
            <a:r>
              <a:rPr lang="ko-KR" altLang="en-US" b="1" i="1" dirty="0"/>
              <a:t>설정</a:t>
            </a:r>
          </a:p>
        </p:txBody>
      </p:sp>
      <p:pic>
        <p:nvPicPr>
          <p:cNvPr id="2" name="그림 1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B223BFC2-B340-AA09-29BF-D9834ACB5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1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BA2630-0FF5-EBEA-441C-BD3377842E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AE868C-09FB-E082-6CC6-68B066D92C3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12</a:t>
            </a:fld>
            <a:endParaRPr lang="ko-KR" altLang="en-US" noProof="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50DD315-7AEC-04ED-95C3-0B92345E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sz="2400" spc="0" dirty="0"/>
              <a:t>2.2 </a:t>
            </a:r>
            <a:r>
              <a:rPr lang="ko-KR" altLang="en-US" sz="2400" spc="0" dirty="0"/>
              <a:t>서비스 구현 </a:t>
            </a:r>
            <a:r>
              <a:rPr lang="en-US" altLang="ko-KR" sz="2400" spc="0" dirty="0"/>
              <a:t>_ </a:t>
            </a:r>
            <a:r>
              <a:rPr lang="ko-KR" altLang="en-US" sz="2400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AD4483-3B27-68FE-792E-DAD3C0C989E5}"/>
              </a:ext>
            </a:extLst>
          </p:cNvPr>
          <p:cNvGrpSpPr/>
          <p:nvPr/>
        </p:nvGrpSpPr>
        <p:grpSpPr>
          <a:xfrm>
            <a:off x="329282" y="2872073"/>
            <a:ext cx="916841" cy="918139"/>
            <a:chOff x="696170" y="3107385"/>
            <a:chExt cx="916841" cy="918139"/>
          </a:xfrm>
        </p:grpSpPr>
        <p:pic>
          <p:nvPicPr>
            <p:cNvPr id="14" name="Picture 10" descr="User Icon Vector Art, Icons, and Graphics for Free Download">
              <a:extLst>
                <a:ext uri="{FF2B5EF4-FFF2-40B4-BE49-F238E27FC236}">
                  <a16:creationId xmlns:a16="http://schemas.microsoft.com/office/drawing/2014/main" id="{635C626C-9CD9-34D2-7318-1E8791977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170" y="3107385"/>
              <a:ext cx="916841" cy="73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C2AFCF-8AF8-30B1-DC35-A438261468C7}"/>
                </a:ext>
              </a:extLst>
            </p:cNvPr>
            <p:cNvSpPr txBox="1"/>
            <p:nvPr/>
          </p:nvSpPr>
          <p:spPr>
            <a:xfrm>
              <a:off x="752682" y="3656192"/>
              <a:ext cx="765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User</a:t>
              </a:r>
              <a:endParaRPr lang="ko-KR" altLang="en-US" b="1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0F1E08-4A37-B82E-D2ED-5C27D1D5A72B}"/>
              </a:ext>
            </a:extLst>
          </p:cNvPr>
          <p:cNvSpPr/>
          <p:nvPr/>
        </p:nvSpPr>
        <p:spPr>
          <a:xfrm>
            <a:off x="1390348" y="2615724"/>
            <a:ext cx="1270000" cy="43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업로드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0AC9C5-EAC1-462F-586F-D0C0363A4960}"/>
              </a:ext>
            </a:extLst>
          </p:cNvPr>
          <p:cNvSpPr/>
          <p:nvPr/>
        </p:nvSpPr>
        <p:spPr>
          <a:xfrm>
            <a:off x="1390348" y="3610439"/>
            <a:ext cx="1270000" cy="43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웹캠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촬영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96E95C1-B3FC-DC0B-0947-09369D1A3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27" y="2034932"/>
            <a:ext cx="1308642" cy="13646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2D5B624-5746-1A9B-90E6-95E417191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407" y="2043198"/>
            <a:ext cx="1306096" cy="1346832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002DCB5-D95C-D250-2819-D9912AFB2B8C}"/>
              </a:ext>
            </a:extLst>
          </p:cNvPr>
          <p:cNvCxnSpPr/>
          <p:nvPr/>
        </p:nvCxnSpPr>
        <p:spPr>
          <a:xfrm>
            <a:off x="1249680" y="1259840"/>
            <a:ext cx="0" cy="43789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870F41D-C4AD-FA83-0940-5087A05AC0B6}"/>
              </a:ext>
            </a:extLst>
          </p:cNvPr>
          <p:cNvCxnSpPr/>
          <p:nvPr/>
        </p:nvCxnSpPr>
        <p:spPr>
          <a:xfrm>
            <a:off x="2756555" y="1259840"/>
            <a:ext cx="0" cy="43789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3B6A9FA3-02DE-3133-F472-42056739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407" y="4130274"/>
            <a:ext cx="1306096" cy="134683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172AEE1-45BF-F8E4-A7B6-DEFBAC42E858}"/>
              </a:ext>
            </a:extLst>
          </p:cNvPr>
          <p:cNvCxnSpPr>
            <a:cxnSpLocks/>
          </p:cNvCxnSpPr>
          <p:nvPr/>
        </p:nvCxnSpPr>
        <p:spPr>
          <a:xfrm>
            <a:off x="2948407" y="3569923"/>
            <a:ext cx="2878434" cy="8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18F00B0-0B17-3EB0-B832-9B3535BA1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422" y="1777545"/>
            <a:ext cx="2878434" cy="10769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3AD5F3-B6E6-8992-FFD2-E1A509E218C2}"/>
              </a:ext>
            </a:extLst>
          </p:cNvPr>
          <p:cNvSpPr txBox="1"/>
          <p:nvPr/>
        </p:nvSpPr>
        <p:spPr>
          <a:xfrm>
            <a:off x="4483248" y="1500546"/>
            <a:ext cx="1344245" cy="461665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</a:t>
            </a:r>
          </a:p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2A894F-F636-0867-1934-A33E215AF260}"/>
              </a:ext>
            </a:extLst>
          </p:cNvPr>
          <p:cNvSpPr txBox="1"/>
          <p:nvPr/>
        </p:nvSpPr>
        <p:spPr>
          <a:xfrm>
            <a:off x="2929332" y="1500546"/>
            <a:ext cx="1344245" cy="461665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</a:t>
            </a:r>
          </a:p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Detection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ED0FF2F-5DDD-E2B5-3E77-087B343CFDE6}"/>
              </a:ext>
            </a:extLst>
          </p:cNvPr>
          <p:cNvCxnSpPr/>
          <p:nvPr/>
        </p:nvCxnSpPr>
        <p:spPr>
          <a:xfrm>
            <a:off x="4389415" y="1259840"/>
            <a:ext cx="0" cy="43789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884407-07BB-52C8-E3FD-426F9CA20172}"/>
              </a:ext>
            </a:extLst>
          </p:cNvPr>
          <p:cNvSpPr/>
          <p:nvPr/>
        </p:nvSpPr>
        <p:spPr>
          <a:xfrm>
            <a:off x="2948407" y="1241419"/>
            <a:ext cx="2878434" cy="1864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퍼스널 컬러 진단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EEF3F4-1329-07B5-945F-8ED9ADA5B6FF}"/>
              </a:ext>
            </a:extLst>
          </p:cNvPr>
          <p:cNvSpPr/>
          <p:nvPr/>
        </p:nvSpPr>
        <p:spPr>
          <a:xfrm>
            <a:off x="2948407" y="3728775"/>
            <a:ext cx="2878434" cy="1864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립 컬러 퍼스널 컬러 진단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2DE863-E2F3-796B-4F89-A16C1C8888A3}"/>
              </a:ext>
            </a:extLst>
          </p:cNvPr>
          <p:cNvSpPr txBox="1"/>
          <p:nvPr/>
        </p:nvSpPr>
        <p:spPr>
          <a:xfrm>
            <a:off x="1351350" y="1500546"/>
            <a:ext cx="1344245" cy="276999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FEE4859-5A02-B798-DE0F-7208C06AD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411" y="4130274"/>
            <a:ext cx="2361119" cy="1386449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D4D7DED-1B0D-8D3B-5123-79FEE0D9D080}"/>
              </a:ext>
            </a:extLst>
          </p:cNvPr>
          <p:cNvCxnSpPr/>
          <p:nvPr/>
        </p:nvCxnSpPr>
        <p:spPr>
          <a:xfrm>
            <a:off x="5994695" y="1259840"/>
            <a:ext cx="0" cy="43789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5B4B4B-0F3C-BBAF-E7B6-5021DFEDF8EB}"/>
              </a:ext>
            </a:extLst>
          </p:cNvPr>
          <p:cNvSpPr/>
          <p:nvPr/>
        </p:nvSpPr>
        <p:spPr>
          <a:xfrm>
            <a:off x="6160758" y="1241419"/>
            <a:ext cx="2878434" cy="1864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퍼스널 컬러 도출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574955-C732-704C-CA6A-12B1F839DA29}"/>
              </a:ext>
            </a:extLst>
          </p:cNvPr>
          <p:cNvSpPr/>
          <p:nvPr/>
        </p:nvSpPr>
        <p:spPr>
          <a:xfrm>
            <a:off x="6160758" y="3728775"/>
            <a:ext cx="2878434" cy="1864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립 컬러 퍼스널 컬러 결과 도출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4C54269-B65A-3D1E-6996-51BA459EB45D}"/>
              </a:ext>
            </a:extLst>
          </p:cNvPr>
          <p:cNvCxnSpPr>
            <a:cxnSpLocks/>
          </p:cNvCxnSpPr>
          <p:nvPr/>
        </p:nvCxnSpPr>
        <p:spPr>
          <a:xfrm>
            <a:off x="6156422" y="3569923"/>
            <a:ext cx="2878434" cy="80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EA1E4168-70E7-7C6B-8385-AD6EF098C1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411"/>
          <a:stretch/>
        </p:blipFill>
        <p:spPr>
          <a:xfrm>
            <a:off x="9373223" y="1512037"/>
            <a:ext cx="2246062" cy="202869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9D1AC17-E7B4-8892-96E5-167EE7A50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2481" y="3723894"/>
            <a:ext cx="1996106" cy="2088668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700E6E4-77A4-34A5-642F-E26A0319E5DA}"/>
              </a:ext>
            </a:extLst>
          </p:cNvPr>
          <p:cNvCxnSpPr/>
          <p:nvPr/>
        </p:nvCxnSpPr>
        <p:spPr>
          <a:xfrm>
            <a:off x="9205255" y="1259840"/>
            <a:ext cx="0" cy="43789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7D1B3DB-A9D4-3830-1944-F0BD4DFD6951}"/>
              </a:ext>
            </a:extLst>
          </p:cNvPr>
          <p:cNvSpPr/>
          <p:nvPr/>
        </p:nvSpPr>
        <p:spPr>
          <a:xfrm>
            <a:off x="9371319" y="1241419"/>
            <a:ext cx="2160000" cy="186406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상황별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룩 추천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79F9BF0-727A-B409-E66E-D9D91002C2C7}"/>
              </a:ext>
            </a:extLst>
          </p:cNvPr>
          <p:cNvCxnSpPr>
            <a:cxnSpLocks/>
          </p:cNvCxnSpPr>
          <p:nvPr/>
        </p:nvCxnSpPr>
        <p:spPr>
          <a:xfrm>
            <a:off x="9004376" y="2046130"/>
            <a:ext cx="33646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7A1976C-FC82-22E7-0878-192AF379BD75}"/>
              </a:ext>
            </a:extLst>
          </p:cNvPr>
          <p:cNvCxnSpPr>
            <a:cxnSpLocks/>
          </p:cNvCxnSpPr>
          <p:nvPr/>
        </p:nvCxnSpPr>
        <p:spPr>
          <a:xfrm rot="5400000">
            <a:off x="10302302" y="3577987"/>
            <a:ext cx="33646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AD25B426-14B1-DC07-90F8-7DB36DFCFAEB}"/>
              </a:ext>
            </a:extLst>
          </p:cNvPr>
          <p:cNvSpPr/>
          <p:nvPr/>
        </p:nvSpPr>
        <p:spPr>
          <a:xfrm>
            <a:off x="2861938" y="1163437"/>
            <a:ext cx="203200" cy="2032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89F3C26-C557-DF6D-EC03-37B1989776B6}"/>
              </a:ext>
            </a:extLst>
          </p:cNvPr>
          <p:cNvSpPr/>
          <p:nvPr/>
        </p:nvSpPr>
        <p:spPr>
          <a:xfrm>
            <a:off x="2861938" y="3611166"/>
            <a:ext cx="203200" cy="2032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492E5F7-7A4A-1688-0A8E-C1C50757829C}"/>
              </a:ext>
            </a:extLst>
          </p:cNvPr>
          <p:cNvSpPr/>
          <p:nvPr/>
        </p:nvSpPr>
        <p:spPr>
          <a:xfrm>
            <a:off x="6072497" y="1163437"/>
            <a:ext cx="203200" cy="203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6BA1AF4-3410-E7D7-8725-4E0B1CF14911}"/>
              </a:ext>
            </a:extLst>
          </p:cNvPr>
          <p:cNvGrpSpPr/>
          <p:nvPr/>
        </p:nvGrpSpPr>
        <p:grpSpPr>
          <a:xfrm>
            <a:off x="279285" y="6457883"/>
            <a:ext cx="2222125" cy="276999"/>
            <a:chOff x="6883851" y="5933739"/>
            <a:chExt cx="2222125" cy="276999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C7D9EFC-E0EC-26EB-CB32-09491872837A}"/>
                </a:ext>
              </a:extLst>
            </p:cNvPr>
            <p:cNvSpPr/>
            <p:nvPr/>
          </p:nvSpPr>
          <p:spPr>
            <a:xfrm>
              <a:off x="8333307" y="5970639"/>
              <a:ext cx="203200" cy="20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B544EDD-32F5-A1E9-F682-960DF4048B1D}"/>
                </a:ext>
              </a:extLst>
            </p:cNvPr>
            <p:cNvSpPr/>
            <p:nvPr/>
          </p:nvSpPr>
          <p:spPr>
            <a:xfrm>
              <a:off x="8618042" y="5970639"/>
              <a:ext cx="203200" cy="203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B</a:t>
              </a:r>
              <a:endParaRPr lang="ko-KR" altLang="en-US" sz="1400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1D03CD5-FBEA-F88B-6A42-BD28BF150BA8}"/>
                </a:ext>
              </a:extLst>
            </p:cNvPr>
            <p:cNvSpPr/>
            <p:nvPr/>
          </p:nvSpPr>
          <p:spPr>
            <a:xfrm>
              <a:off x="8902776" y="5970639"/>
              <a:ext cx="203200" cy="2032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D615BD2-C173-BC47-FA4E-353D47B6F284}"/>
                </a:ext>
              </a:extLst>
            </p:cNvPr>
            <p:cNvSpPr txBox="1"/>
            <p:nvPr/>
          </p:nvSpPr>
          <p:spPr>
            <a:xfrm>
              <a:off x="6883851" y="5933739"/>
              <a:ext cx="16195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*</a:t>
              </a:r>
              <a:r>
                <a:rPr lang="ko-KR" altLang="en-US" sz="1200" dirty="0">
                  <a:solidFill>
                    <a:schemeClr val="bg1"/>
                  </a:solidFill>
                </a:rPr>
                <a:t>딥러닝 모델 종류</a:t>
              </a:r>
              <a:r>
                <a:rPr lang="en-US" altLang="ko-KR" sz="1200" dirty="0">
                  <a:solidFill>
                    <a:schemeClr val="bg1"/>
                  </a:solidFill>
                </a:rPr>
                <a:t>: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C3A881FF-8C56-2ADA-B018-EDA1CFE0B4CB}"/>
              </a:ext>
            </a:extLst>
          </p:cNvPr>
          <p:cNvSpPr/>
          <p:nvPr/>
        </p:nvSpPr>
        <p:spPr>
          <a:xfrm>
            <a:off x="2861938" y="3605546"/>
            <a:ext cx="203200" cy="2032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6D42B9E-6A8E-617A-A99B-52851ACCB9E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21009" t="7370" r="15919" b="15438"/>
          <a:stretch/>
        </p:blipFill>
        <p:spPr>
          <a:xfrm>
            <a:off x="4521728" y="4131238"/>
            <a:ext cx="1304997" cy="134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8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486AA0-3E87-CFF5-0F0E-612167B4289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57317"/>
            <a:ext cx="5664000" cy="260068"/>
          </a:xfrm>
        </p:spPr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DCF51C-8EC8-2D2C-94B9-3A196C6C062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96969"/>
            <a:ext cx="432000" cy="380764"/>
          </a:xfrm>
        </p:spPr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13</a:t>
            </a:fld>
            <a:endParaRPr lang="ko-KR" altLang="en-US" noProof="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3C3C68F-E273-F9A5-6C2A-E771C126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57618"/>
            <a:ext cx="11340000" cy="380764"/>
          </a:xfrm>
        </p:spPr>
        <p:txBody>
          <a:bodyPr rtlCol="0"/>
          <a:lstStyle/>
          <a:p>
            <a:pPr rtl="0"/>
            <a:r>
              <a:rPr lang="en-US" altLang="ko-KR" sz="2400" dirty="0"/>
              <a:t>2.2 </a:t>
            </a:r>
            <a:r>
              <a:rPr lang="ko-KR" altLang="en-US" sz="2400" dirty="0"/>
              <a:t>퍼스널 컬러 모델 실험 개요 </a:t>
            </a:r>
            <a:r>
              <a:rPr lang="en-US" altLang="ko-KR" sz="2400" dirty="0"/>
              <a:t>_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데이터셋 마련</a:t>
            </a:r>
            <a:endParaRPr lang="ko-KR" altLang="en-US" sz="24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44C239E-8A2B-1E64-A412-E7523D007ECC}"/>
              </a:ext>
            </a:extLst>
          </p:cNvPr>
          <p:cNvGrpSpPr/>
          <p:nvPr/>
        </p:nvGrpSpPr>
        <p:grpSpPr>
          <a:xfrm>
            <a:off x="574960" y="1676401"/>
            <a:ext cx="3317531" cy="1443900"/>
            <a:chOff x="528320" y="1884822"/>
            <a:chExt cx="2593065" cy="139577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648C54-F8EA-5D77-401E-0BF648B3706F}"/>
                </a:ext>
              </a:extLst>
            </p:cNvPr>
            <p:cNvGrpSpPr/>
            <p:nvPr/>
          </p:nvGrpSpPr>
          <p:grpSpPr>
            <a:xfrm>
              <a:off x="528320" y="1884822"/>
              <a:ext cx="1313684" cy="1395772"/>
              <a:chOff x="528320" y="1884822"/>
              <a:chExt cx="1313684" cy="139577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4DF01EA-89E0-9F34-EC2B-E94CF0669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320" y="1884822"/>
                <a:ext cx="1313684" cy="1395772"/>
              </a:xfrm>
              <a:prstGeom prst="rect">
                <a:avLst/>
              </a:prstGeom>
            </p:spPr>
          </p:pic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85C5C6D-64B6-1515-CEB1-4783C15B28BD}"/>
                  </a:ext>
                </a:extLst>
              </p:cNvPr>
              <p:cNvSpPr/>
              <p:nvPr/>
            </p:nvSpPr>
            <p:spPr>
              <a:xfrm>
                <a:off x="571911" y="1943266"/>
                <a:ext cx="194384" cy="2062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8293895-E8A4-C34D-CC4B-D64CD7ECAD6F}"/>
                  </a:ext>
                </a:extLst>
              </p:cNvPr>
              <p:cNvSpPr/>
              <p:nvPr/>
            </p:nvSpPr>
            <p:spPr>
              <a:xfrm>
                <a:off x="1626180" y="1943266"/>
                <a:ext cx="194384" cy="2062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8BD6DF4-B34A-3DE3-5D27-A6FBC01372A6}"/>
                  </a:ext>
                </a:extLst>
              </p:cNvPr>
              <p:cNvSpPr/>
              <p:nvPr/>
            </p:nvSpPr>
            <p:spPr>
              <a:xfrm>
                <a:off x="1613317" y="3033192"/>
                <a:ext cx="194384" cy="2062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ED3A6F8-551F-B881-1473-6178398B4B3A}"/>
                  </a:ext>
                </a:extLst>
              </p:cNvPr>
              <p:cNvSpPr/>
              <p:nvPr/>
            </p:nvSpPr>
            <p:spPr>
              <a:xfrm>
                <a:off x="561355" y="3028636"/>
                <a:ext cx="194384" cy="2062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DD298A7-E21B-60AA-B12A-C82B901E4D66}"/>
                </a:ext>
              </a:extLst>
            </p:cNvPr>
            <p:cNvGrpSpPr/>
            <p:nvPr/>
          </p:nvGrpSpPr>
          <p:grpSpPr>
            <a:xfrm>
              <a:off x="1807701" y="1884823"/>
              <a:ext cx="1313684" cy="1395771"/>
              <a:chOff x="528320" y="3280594"/>
              <a:chExt cx="1313684" cy="1395771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D7375B2-E8D0-3F35-93EC-56F7C1D57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320" y="3280594"/>
                <a:ext cx="1313684" cy="1395771"/>
              </a:xfrm>
              <a:prstGeom prst="rect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8EAB4E7-8AD7-EA20-0FB7-6AEFEDCAA2DE}"/>
                  </a:ext>
                </a:extLst>
              </p:cNvPr>
              <p:cNvSpPr/>
              <p:nvPr/>
            </p:nvSpPr>
            <p:spPr>
              <a:xfrm>
                <a:off x="1613317" y="3337541"/>
                <a:ext cx="194384" cy="2062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6588367-7C73-C4FA-48F0-328DEE07AEDC}"/>
                  </a:ext>
                </a:extLst>
              </p:cNvPr>
              <p:cNvSpPr/>
              <p:nvPr/>
            </p:nvSpPr>
            <p:spPr>
              <a:xfrm>
                <a:off x="561355" y="3332985"/>
                <a:ext cx="194384" cy="2062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2C2A760-9CD9-788F-DA09-D542A4BF5694}"/>
                  </a:ext>
                </a:extLst>
              </p:cNvPr>
              <p:cNvSpPr/>
              <p:nvPr/>
            </p:nvSpPr>
            <p:spPr>
              <a:xfrm>
                <a:off x="1613317" y="4411707"/>
                <a:ext cx="194384" cy="2062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42113F1-7AB9-DE01-63F0-90E47CDCFC3C}"/>
                  </a:ext>
                </a:extLst>
              </p:cNvPr>
              <p:cNvSpPr/>
              <p:nvPr/>
            </p:nvSpPr>
            <p:spPr>
              <a:xfrm>
                <a:off x="561355" y="4407151"/>
                <a:ext cx="194384" cy="2062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F72C0C-C77B-812C-9787-62BD54083AD4}"/>
              </a:ext>
            </a:extLst>
          </p:cNvPr>
          <p:cNvSpPr/>
          <p:nvPr/>
        </p:nvSpPr>
        <p:spPr>
          <a:xfrm>
            <a:off x="574960" y="1137920"/>
            <a:ext cx="3317531" cy="4494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대표적 퍼스널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컬러별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연예인 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EC759-6F2E-D976-109C-527BC4402CF0}"/>
              </a:ext>
            </a:extLst>
          </p:cNvPr>
          <p:cNvSpPr txBox="1"/>
          <p:nvPr/>
        </p:nvSpPr>
        <p:spPr>
          <a:xfrm>
            <a:off x="432000" y="3831614"/>
            <a:ext cx="3416603" cy="2131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/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퍼스널 컬러 업계에서 대표적인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유이레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컬러에서 선정한 대표적 계절 유형별 연예인 계절별 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명씩 선정함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명의 남녀 사진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선정함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FA00E47-B2CD-67DD-2F00-57D1CC319E79}"/>
              </a:ext>
            </a:extLst>
          </p:cNvPr>
          <p:cNvSpPr/>
          <p:nvPr/>
        </p:nvSpPr>
        <p:spPr>
          <a:xfrm>
            <a:off x="4388015" y="1137920"/>
            <a:ext cx="3317531" cy="4494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크롤링을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통한 데이터셋 마련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239627-EFC3-4AE6-E315-8145A08F999D}"/>
              </a:ext>
            </a:extLst>
          </p:cNvPr>
          <p:cNvSpPr txBox="1"/>
          <p:nvPr/>
        </p:nvSpPr>
        <p:spPr>
          <a:xfrm>
            <a:off x="4245055" y="3831614"/>
            <a:ext cx="3416603" cy="2131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/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 구글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각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인물별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장씩 사진을 수집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이후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빛이 과하거나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적거나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원거리인 사진을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작업을 거침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장의 이미지 데이터셋 마련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2E670D-AD1F-E4C3-47FD-79C98DD4F8C1}"/>
              </a:ext>
            </a:extLst>
          </p:cNvPr>
          <p:cNvSpPr/>
          <p:nvPr/>
        </p:nvSpPr>
        <p:spPr>
          <a:xfrm>
            <a:off x="8184852" y="1137920"/>
            <a:ext cx="3317531" cy="4494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빛 민감도 최소화를 위한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ED9CF5-8F5B-130C-386D-B3A718317BA2}"/>
              </a:ext>
            </a:extLst>
          </p:cNvPr>
          <p:cNvSpPr txBox="1"/>
          <p:nvPr/>
        </p:nvSpPr>
        <p:spPr>
          <a:xfrm>
            <a:off x="8135317" y="3831614"/>
            <a:ext cx="3416603" cy="2131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/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Threshold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조정을 통한 밝기 및 대비 조정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gamma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밝기 조정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Sharpening, image enhancement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등 밝기로 인한 오류를 최소화하기 위한 실험 진행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EC2AF57E-BE73-105F-AD63-DE17785590F2}"/>
              </a:ext>
            </a:extLst>
          </p:cNvPr>
          <p:cNvSpPr/>
          <p:nvPr/>
        </p:nvSpPr>
        <p:spPr>
          <a:xfrm>
            <a:off x="3974468" y="1139294"/>
            <a:ext cx="329740" cy="44942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709CE8E3-0513-FFC3-19CE-F512537919B6}"/>
              </a:ext>
            </a:extLst>
          </p:cNvPr>
          <p:cNvSpPr/>
          <p:nvPr/>
        </p:nvSpPr>
        <p:spPr>
          <a:xfrm>
            <a:off x="7804084" y="1139294"/>
            <a:ext cx="329740" cy="44942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D08092-7497-4F0F-2880-F6FD7D27B921}"/>
              </a:ext>
            </a:extLst>
          </p:cNvPr>
          <p:cNvSpPr txBox="1"/>
          <p:nvPr/>
        </p:nvSpPr>
        <p:spPr>
          <a:xfrm>
            <a:off x="954571" y="3161622"/>
            <a:ext cx="2265729" cy="293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유이레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컬러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100" dirty="0"/>
          </a:p>
        </p:txBody>
      </p:sp>
      <p:pic>
        <p:nvPicPr>
          <p:cNvPr id="1026" name="Picture 2" descr="Python and Selenium. Do you ever wish tedious repetitive… | by Charlie |  Medium">
            <a:extLst>
              <a:ext uri="{FF2B5EF4-FFF2-40B4-BE49-F238E27FC236}">
                <a16:creationId xmlns:a16="http://schemas.microsoft.com/office/drawing/2014/main" id="{17A8CEE1-6ACE-1438-D4BF-29D858AC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014" y="1790857"/>
            <a:ext cx="2705131" cy="12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496AED6-F89F-D732-758A-BDF1C33D0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927" y="1951861"/>
            <a:ext cx="1736098" cy="1454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2" descr="Python and Selenium. Do you ever wish tedious repetitive… | by Charlie |  Medium">
            <a:extLst>
              <a:ext uri="{FF2B5EF4-FFF2-40B4-BE49-F238E27FC236}">
                <a16:creationId xmlns:a16="http://schemas.microsoft.com/office/drawing/2014/main" id="{1AFAF1CB-BDED-2F01-5C5B-035DB9456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9"/>
          <a:stretch/>
        </p:blipFill>
        <p:spPr bwMode="auto">
          <a:xfrm>
            <a:off x="4827893" y="2620570"/>
            <a:ext cx="962562" cy="8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 descr="가장, 사람, 벽, 그룹이(가) 표시된 사진&#10;&#10;자동 생성된 설명">
            <a:extLst>
              <a:ext uri="{FF2B5EF4-FFF2-40B4-BE49-F238E27FC236}">
                <a16:creationId xmlns:a16="http://schemas.microsoft.com/office/drawing/2014/main" id="{5065BCD7-D775-52B4-77CD-C550C3ED02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62"/>
          <a:stretch/>
        </p:blipFill>
        <p:spPr>
          <a:xfrm>
            <a:off x="8286503" y="1613251"/>
            <a:ext cx="3114229" cy="21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1571F1-62B6-3392-9CD3-0160BB51AC6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F23F5B-F919-95AA-3E21-AAB7686BE8F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14</a:t>
            </a:fld>
            <a:endParaRPr lang="ko-KR" altLang="en-US" noProof="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3FB015A-DEF9-7277-05B2-EE0B51C9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sz="2400" spc="0" dirty="0"/>
              <a:t>2.2 </a:t>
            </a:r>
            <a:r>
              <a:rPr lang="ko-KR" altLang="en-US" sz="2400" spc="0" dirty="0"/>
              <a:t>퍼스널 컬러 모델 실험 </a:t>
            </a:r>
            <a:r>
              <a:rPr lang="en-US" altLang="ko-KR" sz="2400" spc="0" dirty="0"/>
              <a:t>_ </a:t>
            </a:r>
            <a:r>
              <a:rPr lang="ko-KR" altLang="en-US" sz="2400" spc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퍼스널 컬러 진단 </a:t>
            </a:r>
            <a:endParaRPr lang="ko-KR" altLang="en-US" sz="2400" spc="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45A200-3928-D07D-401D-6DCF25427151}"/>
              </a:ext>
            </a:extLst>
          </p:cNvPr>
          <p:cNvSpPr/>
          <p:nvPr/>
        </p:nvSpPr>
        <p:spPr>
          <a:xfrm>
            <a:off x="4163619" y="4514136"/>
            <a:ext cx="7695856" cy="14357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5D4D9-81D6-E0B3-9174-47127FB60F0F}"/>
              </a:ext>
            </a:extLst>
          </p:cNvPr>
          <p:cNvSpPr txBox="1"/>
          <p:nvPr/>
        </p:nvSpPr>
        <p:spPr>
          <a:xfrm>
            <a:off x="7085138" y="1127761"/>
            <a:ext cx="1023908" cy="294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실험과정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1130E-E182-D80D-C8DC-111BB298B12D}"/>
              </a:ext>
            </a:extLst>
          </p:cNvPr>
          <p:cNvSpPr txBox="1"/>
          <p:nvPr/>
        </p:nvSpPr>
        <p:spPr>
          <a:xfrm>
            <a:off x="9674348" y="1134077"/>
            <a:ext cx="1685804" cy="294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u="sng">
                <a:latin typeface="맑은 고딕" panose="020B0503020000020004" pitchFamily="50" charset="-127"/>
                <a:ea typeface="맑은 고딕" panose="020B0503020000020004" pitchFamily="50" charset="-127"/>
              </a:rPr>
              <a:t>실험결과 및 한계점</a:t>
            </a:r>
            <a:endParaRPr lang="ko-KR" altLang="en-US" sz="12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D7630F-50F4-9574-7D83-A096CE5410F2}"/>
              </a:ext>
            </a:extLst>
          </p:cNvPr>
          <p:cNvSpPr/>
          <p:nvPr/>
        </p:nvSpPr>
        <p:spPr>
          <a:xfrm>
            <a:off x="4249190" y="1563861"/>
            <a:ext cx="1685805" cy="1041297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코드의 </a:t>
            </a: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L2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거리 기반 진단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9510CB-A6C0-B946-4A61-3C6D839881D7}"/>
              </a:ext>
            </a:extLst>
          </p:cNvPr>
          <p:cNvSpPr/>
          <p:nvPr/>
        </p:nvSpPr>
        <p:spPr>
          <a:xfrm>
            <a:off x="4249190" y="3070085"/>
            <a:ext cx="1685805" cy="1041297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코드를 활용한</a:t>
            </a: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분류 모델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7975EA-A722-ACBD-CC96-70B3B6F20F71}"/>
              </a:ext>
            </a:extLst>
          </p:cNvPr>
          <p:cNvSpPr/>
          <p:nvPr/>
        </p:nvSpPr>
        <p:spPr>
          <a:xfrm>
            <a:off x="4249190" y="4694986"/>
            <a:ext cx="1685805" cy="1041297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스킨 마스크 데이터를 통한 딥러닝 모델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F26D400-37F1-ADAF-EAEB-3A342BBF1F9F}"/>
              </a:ext>
            </a:extLst>
          </p:cNvPr>
          <p:cNvCxnSpPr>
            <a:cxnSpLocks/>
            <a:stCxn id="11" idx="1"/>
            <a:endCxn id="13" idx="1"/>
          </p:cNvCxnSpPr>
          <p:nvPr/>
        </p:nvCxnSpPr>
        <p:spPr>
          <a:xfrm rot="10800000" flipV="1">
            <a:off x="4249190" y="2084508"/>
            <a:ext cx="10747" cy="3131125"/>
          </a:xfrm>
          <a:prstGeom prst="bentConnector3">
            <a:avLst>
              <a:gd name="adj1" fmla="val 180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2C4DE-B61C-B317-ACF7-1C0E3865D6C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078049" y="3590734"/>
            <a:ext cx="1711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721C3B-2A0F-A988-3FE1-AEFAA50069A1}"/>
              </a:ext>
            </a:extLst>
          </p:cNvPr>
          <p:cNvSpPr/>
          <p:nvPr/>
        </p:nvSpPr>
        <p:spPr>
          <a:xfrm>
            <a:off x="6358207" y="1563861"/>
            <a:ext cx="2477771" cy="10412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0" rtlCol="0" anchor="ctr"/>
          <a:lstStyle/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피부영역 픽셀 중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랜덤추출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논문기반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기준값들과의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유클리디안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거리 기준 다수결 형식으로 색 진단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2683CA-4A25-8C59-A82A-93D447086BDC}"/>
              </a:ext>
            </a:extLst>
          </p:cNvPr>
          <p:cNvSpPr/>
          <p:nvPr/>
        </p:nvSpPr>
        <p:spPr>
          <a:xfrm>
            <a:off x="6358207" y="3070085"/>
            <a:ext cx="2477771" cy="10412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0" rtlCol="0" anchor="ctr"/>
          <a:lstStyle/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데이터프레임으로 생성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LR,KNN,NB,SVM,RF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분류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ML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실험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색체계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피처 또한 추가적으로 활용함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모델실험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7269AA-CCB6-C448-48A3-4687F17D817B}"/>
              </a:ext>
            </a:extLst>
          </p:cNvPr>
          <p:cNvSpPr/>
          <p:nvPr/>
        </p:nvSpPr>
        <p:spPr>
          <a:xfrm>
            <a:off x="6358207" y="4694986"/>
            <a:ext cx="2477771" cy="10412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0" rtlCol="0" anchor="ctr"/>
          <a:lstStyle/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연예인 이미지에서 스킨마스크만 추출한 데이터셋 별도 생성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대표적 이미지 분류모델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실험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mobilenet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resnet18,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efficientnet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855E2E-EF16-D9BE-9670-42F5BF4557B1}"/>
              </a:ext>
            </a:extLst>
          </p:cNvPr>
          <p:cNvSpPr/>
          <p:nvPr/>
        </p:nvSpPr>
        <p:spPr>
          <a:xfrm>
            <a:off x="9257275" y="1563861"/>
            <a:ext cx="2477771" cy="10412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0" rtlCol="0" anchor="ctr"/>
          <a:lstStyle/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추출되는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값의 임계치 설정에 따라 결과 차이 존재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LAB, HSV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색체계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조합 조정에도 특정 계절이 도출되지 않는 한계점 존재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72DC93-F269-6660-78F5-0C2470301D2F}"/>
              </a:ext>
            </a:extLst>
          </p:cNvPr>
          <p:cNvSpPr/>
          <p:nvPr/>
        </p:nvSpPr>
        <p:spPr>
          <a:xfrm>
            <a:off x="9257275" y="3070085"/>
            <a:ext cx="2477771" cy="10412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0" rtlCol="0" anchor="ctr"/>
          <a:lstStyle/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이상의 케이스 실험 후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Accuracy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20-30%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대로 저조한 편에 속함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9F9189-C50C-0FDB-21E2-53EE0205900F}"/>
              </a:ext>
            </a:extLst>
          </p:cNvPr>
          <p:cNvSpPr/>
          <p:nvPr/>
        </p:nvSpPr>
        <p:spPr>
          <a:xfrm>
            <a:off x="9257275" y="4694986"/>
            <a:ext cx="2477771" cy="10412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0" rIns="0" bIns="0" rtlCol="0" anchor="ctr"/>
          <a:lstStyle/>
          <a:p>
            <a:pPr marL="171450" indent="-17145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CrossEntropyLoss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epoch 30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 최고 성능을 가진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Resnet18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최종 선정함  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C9F8FF-54F2-CC59-3D3E-8AD92AA5D1D6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5934995" y="2084509"/>
            <a:ext cx="423211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31210B2-EB09-F1EC-399D-DF3F1E9D4563}"/>
              </a:ext>
            </a:extLst>
          </p:cNvPr>
          <p:cNvCxnSpPr/>
          <p:nvPr/>
        </p:nvCxnSpPr>
        <p:spPr>
          <a:xfrm>
            <a:off x="8834064" y="2084509"/>
            <a:ext cx="423211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FBDD1C1-254E-9D5C-82F7-E9BAF9876343}"/>
              </a:ext>
            </a:extLst>
          </p:cNvPr>
          <p:cNvCxnSpPr/>
          <p:nvPr/>
        </p:nvCxnSpPr>
        <p:spPr>
          <a:xfrm>
            <a:off x="5934995" y="3641956"/>
            <a:ext cx="423211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6027D57-D26D-2884-574D-8D47CEEFAE0B}"/>
              </a:ext>
            </a:extLst>
          </p:cNvPr>
          <p:cNvCxnSpPr/>
          <p:nvPr/>
        </p:nvCxnSpPr>
        <p:spPr>
          <a:xfrm>
            <a:off x="8834064" y="3641956"/>
            <a:ext cx="423211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F24150B-DCB4-7C76-0C6F-F60662EE2048}"/>
              </a:ext>
            </a:extLst>
          </p:cNvPr>
          <p:cNvCxnSpPr/>
          <p:nvPr/>
        </p:nvCxnSpPr>
        <p:spPr>
          <a:xfrm>
            <a:off x="5934995" y="5215634"/>
            <a:ext cx="423211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8B6C3F5-DA62-0E5E-DCB7-6B17A4239FBE}"/>
              </a:ext>
            </a:extLst>
          </p:cNvPr>
          <p:cNvCxnSpPr/>
          <p:nvPr/>
        </p:nvCxnSpPr>
        <p:spPr>
          <a:xfrm>
            <a:off x="8834064" y="5215634"/>
            <a:ext cx="423211" cy="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확인하다 체크 표시 빨간색 - Pixabay의 무료 벡터 그래픽">
            <a:extLst>
              <a:ext uri="{FF2B5EF4-FFF2-40B4-BE49-F238E27FC236}">
                <a16:creationId xmlns:a16="http://schemas.microsoft.com/office/drawing/2014/main" id="{5948FE90-27FE-6CA9-8724-2B37B66B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79" y="4284962"/>
            <a:ext cx="281318" cy="41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93E780-8059-7E1C-929D-574A74E6FA5D}"/>
              </a:ext>
            </a:extLst>
          </p:cNvPr>
          <p:cNvSpPr txBox="1"/>
          <p:nvPr/>
        </p:nvSpPr>
        <p:spPr>
          <a:xfrm>
            <a:off x="11058832" y="4240605"/>
            <a:ext cx="917168" cy="294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선정모델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8809594E-67C6-6938-8ED9-2619BAD4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1" y="2203934"/>
            <a:ext cx="1895257" cy="138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B560966D-1A52-60F4-6BA5-E215E44B4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1" y="3800209"/>
            <a:ext cx="1895257" cy="138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BB14DE3-4393-FC31-71BF-44098EA91C37}"/>
              </a:ext>
            </a:extLst>
          </p:cNvPr>
          <p:cNvCxnSpPr/>
          <p:nvPr/>
        </p:nvCxnSpPr>
        <p:spPr>
          <a:xfrm>
            <a:off x="2117039" y="3650678"/>
            <a:ext cx="387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BFC2A5E-A3A8-C47F-67B2-38C3F29394B5}"/>
              </a:ext>
            </a:extLst>
          </p:cNvPr>
          <p:cNvSpPr txBox="1"/>
          <p:nvPr/>
        </p:nvSpPr>
        <p:spPr>
          <a:xfrm>
            <a:off x="502391" y="1869669"/>
            <a:ext cx="1763971" cy="32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FaRL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모델선정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019EAF-ED5F-543E-EB12-F009E796C53F}"/>
              </a:ext>
            </a:extLst>
          </p:cNvPr>
          <p:cNvCxnSpPr/>
          <p:nvPr/>
        </p:nvCxnSpPr>
        <p:spPr>
          <a:xfrm>
            <a:off x="3625662" y="3650678"/>
            <a:ext cx="387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92AF853-CDFB-CCAF-4FBE-E5F4DBD54BC1}"/>
              </a:ext>
            </a:extLst>
          </p:cNvPr>
          <p:cNvSpPr/>
          <p:nvPr/>
        </p:nvSpPr>
        <p:spPr>
          <a:xfrm>
            <a:off x="2563386" y="2907004"/>
            <a:ext cx="1051529" cy="1386798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i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피부색과 </a:t>
            </a:r>
            <a:r>
              <a:rPr lang="ko-KR" altLang="en-US" sz="1100" b="1" i="1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퍼스널컬러를</a:t>
            </a:r>
            <a:r>
              <a:rPr lang="ko-KR" altLang="en-US" sz="1100" b="1" i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어떻게 매칭</a:t>
            </a:r>
            <a:endParaRPr lang="en-US" altLang="ko-KR" sz="1100" b="1" i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i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 할까</a:t>
            </a:r>
            <a:r>
              <a:rPr lang="en-US" altLang="ko-KR" sz="1100" b="1" i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100" b="1" i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7B6AA4-26CE-A928-161A-13E733B8306D}"/>
              </a:ext>
            </a:extLst>
          </p:cNvPr>
          <p:cNvSpPr txBox="1"/>
          <p:nvPr/>
        </p:nvSpPr>
        <p:spPr>
          <a:xfrm>
            <a:off x="456954" y="5308384"/>
            <a:ext cx="2033799" cy="63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b="1" i="0" dirty="0">
                <a:solidFill>
                  <a:srgbClr val="C9D1D9"/>
                </a:solidFill>
                <a:effectLst/>
                <a:latin typeface="-apple-system"/>
              </a:rPr>
              <a:t> </a:t>
            </a:r>
            <a:r>
              <a:rPr lang="en-US" altLang="ko-KR" sz="1100" b="1" i="1" dirty="0">
                <a:solidFill>
                  <a:srgbClr val="C9D1D9"/>
                </a:solidFill>
                <a:effectLst/>
                <a:latin typeface="-apple-system"/>
              </a:rPr>
              <a:t>Fa</a:t>
            </a:r>
            <a:r>
              <a:rPr lang="en-US" altLang="ko-KR" sz="1100" b="1" i="0" dirty="0">
                <a:solidFill>
                  <a:srgbClr val="C9D1D9"/>
                </a:solidFill>
                <a:effectLst/>
                <a:latin typeface="-apple-system"/>
              </a:rPr>
              <a:t>cial </a:t>
            </a:r>
            <a:r>
              <a:rPr lang="en-US" altLang="ko-KR" sz="1100" b="1" i="1" dirty="0">
                <a:solidFill>
                  <a:srgbClr val="C9D1D9"/>
                </a:solidFill>
                <a:effectLst/>
                <a:latin typeface="-apple-system"/>
              </a:rPr>
              <a:t>R</a:t>
            </a:r>
            <a:r>
              <a:rPr lang="en-US" altLang="ko-KR" sz="1100" b="1" i="0" dirty="0">
                <a:solidFill>
                  <a:srgbClr val="C9D1D9"/>
                </a:solidFill>
                <a:effectLst/>
                <a:latin typeface="-apple-system"/>
              </a:rPr>
              <a:t>epresentation </a:t>
            </a:r>
            <a:r>
              <a:rPr lang="en-US" altLang="ko-KR" sz="1100" b="1" i="1" dirty="0">
                <a:solidFill>
                  <a:srgbClr val="C9D1D9"/>
                </a:solidFill>
                <a:effectLst/>
                <a:latin typeface="-apple-system"/>
              </a:rPr>
              <a:t>L</a:t>
            </a:r>
            <a:r>
              <a:rPr lang="en-US" altLang="ko-KR" sz="1100" b="1" i="0" dirty="0">
                <a:solidFill>
                  <a:srgbClr val="C9D1D9"/>
                </a:solidFill>
                <a:effectLst/>
                <a:latin typeface="-apple-system"/>
              </a:rPr>
              <a:t>earning</a:t>
            </a:r>
          </a:p>
          <a:p>
            <a:pPr algn="l"/>
            <a:r>
              <a:rPr lang="en-US" altLang="ko-KR" sz="1100" b="1" dirty="0">
                <a:solidFill>
                  <a:srgbClr val="C9D1D9"/>
                </a:solidFill>
                <a:latin typeface="-apple-system"/>
              </a:rPr>
              <a:t>*</a:t>
            </a:r>
            <a:r>
              <a:rPr lang="ko-KR" altLang="en-US" sz="1100" b="1" dirty="0">
                <a:solidFill>
                  <a:srgbClr val="C9D1D9"/>
                </a:solidFill>
                <a:latin typeface="-apple-system"/>
              </a:rPr>
              <a:t>여러 모델을 비교한 자료 기반으로 사용모델을 선정함</a:t>
            </a:r>
            <a:endParaRPr lang="en-US" altLang="ko-KR" sz="1100" b="1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pic>
        <p:nvPicPr>
          <p:cNvPr id="50" name="그림 49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E1C64131-7CCB-5EBC-EE6E-0D13D818C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BACD1FE6-A8F3-D343-19F9-5EDA66A801F6}"/>
              </a:ext>
            </a:extLst>
          </p:cNvPr>
          <p:cNvSpPr/>
          <p:nvPr/>
        </p:nvSpPr>
        <p:spPr>
          <a:xfrm>
            <a:off x="502390" y="1913612"/>
            <a:ext cx="203200" cy="2032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30D40C-BA21-6191-B553-4FF0B4D1E260}"/>
              </a:ext>
            </a:extLst>
          </p:cNvPr>
          <p:cNvSpPr/>
          <p:nvPr/>
        </p:nvSpPr>
        <p:spPr>
          <a:xfrm>
            <a:off x="4267385" y="4728232"/>
            <a:ext cx="203200" cy="203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057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15</a:t>
            </a:fld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2725039" y="2382273"/>
            <a:ext cx="1558237" cy="2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latin typeface="맑은 고딕"/>
                <a:ea typeface="맑은 고딕"/>
                <a:cs typeface="+mn-cs"/>
              </a:rPr>
              <a:t>lip - segmentation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343883" y="3650678"/>
            <a:ext cx="387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67554" y="2356742"/>
            <a:ext cx="2309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+mn-cs"/>
              </a:rPr>
              <a:t>face-makeup.PyTorch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+mn-cs"/>
              </a:rPr>
              <a:t>모델을 통해 이미지에서 입술 분리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337995" y="3626654"/>
            <a:ext cx="387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그림 49" descr="텍스트, 옅은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660" y="3002334"/>
            <a:ext cx="1720054" cy="1351969"/>
          </a:xfrm>
          <a:prstGeom prst="rect">
            <a:avLst/>
          </a:prstGeom>
        </p:spPr>
      </p:pic>
      <p:pic>
        <p:nvPicPr>
          <p:cNvPr id="2053" name="그림 20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94474" y="2940569"/>
            <a:ext cx="1584132" cy="1462275"/>
          </a:xfrm>
          <a:prstGeom prst="rect">
            <a:avLst/>
          </a:prstGeom>
        </p:spPr>
      </p:pic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15996" y="926520"/>
            <a:ext cx="2128867" cy="1759064"/>
          </a:xfrm>
          <a:prstGeom prst="rect">
            <a:avLst/>
          </a:prstGeom>
        </p:spPr>
      </p:pic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86935" y="2778512"/>
            <a:ext cx="2066672" cy="1849671"/>
          </a:xfrm>
          <a:prstGeom prst="rect">
            <a:avLst/>
          </a:prstGeom>
        </p:spPr>
      </p:pic>
      <p:pic>
        <p:nvPicPr>
          <p:cNvPr id="2056" name="그림 205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91219" y="4713472"/>
            <a:ext cx="2571469" cy="1320484"/>
          </a:xfrm>
          <a:prstGeom prst="rect">
            <a:avLst/>
          </a:prstGeom>
        </p:spPr>
      </p:pic>
      <p:sp>
        <p:nvSpPr>
          <p:cNvPr id="2058" name="TextBox 2057"/>
          <p:cNvSpPr txBox="1"/>
          <p:nvPr/>
        </p:nvSpPr>
        <p:spPr>
          <a:xfrm>
            <a:off x="3855494" y="1260085"/>
            <a:ext cx="3528895" cy="182601"/>
          </a:xfrm>
          <a:prstGeom prst="rect">
            <a:avLst/>
          </a:prstGeom>
        </p:spPr>
        <p:txBody>
          <a:bodyPr wrap="none"/>
          <a:lstStyle/>
          <a:p>
            <a:pPr algn="ctr">
              <a:defRPr/>
            </a:pPr>
            <a:r>
              <a:rPr lang="en-US" altLang="ko-KR" sz="1200" b="1">
                <a:latin typeface="맑은 고딕"/>
                <a:ea typeface="맑은 고딕"/>
                <a:cs typeface="+mn-cs"/>
              </a:rPr>
              <a:t>lip </a:t>
            </a:r>
            <a:r>
              <a:rPr lang="ko-KR" altLang="en-US" sz="1200" b="1">
                <a:latin typeface="맑은 고딕"/>
                <a:ea typeface="맑은 고딕"/>
                <a:cs typeface="+mn-cs"/>
              </a:rPr>
              <a:t>컬러 추출</a:t>
            </a:r>
          </a:p>
        </p:txBody>
      </p:sp>
      <p:sp>
        <p:nvSpPr>
          <p:cNvPr id="2059" name="TextBox 2058"/>
          <p:cNvSpPr txBox="1"/>
          <p:nvPr/>
        </p:nvSpPr>
        <p:spPr>
          <a:xfrm>
            <a:off x="6704235" y="1521212"/>
            <a:ext cx="39586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ko-kr"/>
            </a:defPPr>
            <a:lvl1pPr algn="ctr"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defRPr>
            </a:lvl1pPr>
          </a:lstStyle>
          <a:p>
            <a:r>
              <a:rPr lang="en-US" altLang="ko-KR"/>
              <a:t>‘립스틱 색을 이용한 퍼스널칼라 분류</a:t>
            </a:r>
            <a:r>
              <a:rPr lang="en-US" altLang="ko-KR" dirty="0"/>
              <a:t>’</a:t>
            </a:r>
            <a:r>
              <a:rPr lang="ko-KR" altLang="en-US" dirty="0"/>
              <a:t> 논문 기반 </a:t>
            </a:r>
          </a:p>
          <a:p>
            <a:r>
              <a:rPr lang="ko-KR" altLang="en-US" dirty="0"/>
              <a:t>추출된 </a:t>
            </a:r>
            <a:r>
              <a:rPr lang="ko-KR" altLang="en-US"/>
              <a:t>컬러를 </a:t>
            </a:r>
            <a:r>
              <a:rPr lang="en-US" altLang="ko-KR" dirty="0"/>
              <a:t>L2 </a:t>
            </a:r>
            <a:r>
              <a:rPr lang="ko-KR" altLang="en-US" dirty="0"/>
              <a:t>거리 기반으로 판단</a:t>
            </a:r>
          </a:p>
        </p:txBody>
      </p:sp>
      <p:pic>
        <p:nvPicPr>
          <p:cNvPr id="2060" name="그림 205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91738" y="2388661"/>
            <a:ext cx="1821618" cy="2615006"/>
          </a:xfrm>
          <a:prstGeom prst="rect">
            <a:avLst/>
          </a:prstGeom>
        </p:spPr>
      </p:pic>
      <p:cxnSp>
        <p:nvCxnSpPr>
          <p:cNvPr id="2061" name="직선 화살표 연결선 42"/>
          <p:cNvCxnSpPr/>
          <p:nvPr/>
        </p:nvCxnSpPr>
        <p:spPr>
          <a:xfrm>
            <a:off x="6918108" y="3556774"/>
            <a:ext cx="3875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2" name="그림 206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10540" y="2571283"/>
            <a:ext cx="2167030" cy="1971914"/>
          </a:xfrm>
          <a:prstGeom prst="rect">
            <a:avLst/>
          </a:prstGeom>
        </p:spPr>
      </p:pic>
      <p:pic>
        <p:nvPicPr>
          <p:cNvPr id="2064" name="그림 206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491738" y="5664613"/>
            <a:ext cx="4255675" cy="290024"/>
          </a:xfrm>
          <a:prstGeom prst="rect">
            <a:avLst/>
          </a:prstGeom>
        </p:spPr>
      </p:pic>
      <p:cxnSp>
        <p:nvCxnSpPr>
          <p:cNvPr id="2065" name="직선 화살표 연결선 2064"/>
          <p:cNvCxnSpPr/>
          <p:nvPr/>
        </p:nvCxnSpPr>
        <p:spPr>
          <a:xfrm rot="16200000" flipH="1" flipV="1">
            <a:off x="10261946" y="5333992"/>
            <a:ext cx="360092" cy="15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TextBox 3"/>
          <p:cNvSpPr txBox="1"/>
          <p:nvPr/>
        </p:nvSpPr>
        <p:spPr>
          <a:xfrm>
            <a:off x="600732" y="4462906"/>
            <a:ext cx="1964791" cy="449160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>
                <a:latin typeface="맑은 고딕"/>
                <a:ea typeface="맑은 고딕"/>
                <a:cs typeface="+mn-cs"/>
              </a:rPr>
              <a:t>예시</a:t>
            </a:r>
            <a:r>
              <a:rPr lang="en-US" altLang="ko-KR" sz="1200" b="1">
                <a:latin typeface="맑은 고딕"/>
                <a:ea typeface="맑은 고딕"/>
                <a:cs typeface="+mn-cs"/>
              </a:rPr>
              <a:t>)</a:t>
            </a:r>
            <a:r>
              <a:rPr lang="ko-KR" altLang="en-US" sz="1200" b="1">
                <a:latin typeface="맑은 고딕"/>
                <a:ea typeface="맑은 고딕"/>
                <a:cs typeface="+mn-cs"/>
              </a:rPr>
              <a:t> 여름쿨톤 립을 바른 모델 이미지</a:t>
            </a:r>
          </a:p>
        </p:txBody>
      </p:sp>
      <p:sp>
        <p:nvSpPr>
          <p:cNvPr id="2068" name="TextBox 3"/>
          <p:cNvSpPr txBox="1"/>
          <p:nvPr/>
        </p:nvSpPr>
        <p:spPr>
          <a:xfrm>
            <a:off x="7384389" y="5299246"/>
            <a:ext cx="2139032" cy="29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u="sng">
                <a:latin typeface="맑은 고딕"/>
                <a:ea typeface="맑은 고딕"/>
                <a:cs typeface="+mn-cs"/>
              </a:rPr>
              <a:t>‘summer lip’</a:t>
            </a:r>
            <a:r>
              <a:rPr lang="ko-KR" altLang="en-US" sz="1300" b="1" u="sng">
                <a:latin typeface="맑은 고딕"/>
                <a:ea typeface="맑은 고딕"/>
                <a:cs typeface="+mn-cs"/>
              </a:rPr>
              <a:t> 결과 도출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CDC3B-96AC-0E77-5CB9-0A9790ADCB02}"/>
              </a:ext>
            </a:extLst>
          </p:cNvPr>
          <p:cNvSpPr txBox="1"/>
          <p:nvPr/>
        </p:nvSpPr>
        <p:spPr>
          <a:xfrm>
            <a:off x="7491738" y="5893331"/>
            <a:ext cx="35661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*</a:t>
            </a:r>
            <a:r>
              <a:rPr lang="en-US" altLang="ko-KR" sz="1050" dirty="0" err="1"/>
              <a:t>su</a:t>
            </a:r>
            <a:r>
              <a:rPr lang="en-US" altLang="ko-KR" sz="1050" dirty="0"/>
              <a:t>: summer, au: autumn, win: winter, </a:t>
            </a:r>
            <a:r>
              <a:rPr lang="en-US" altLang="ko-KR" sz="1050" dirty="0" err="1"/>
              <a:t>sp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spring</a:t>
            </a:r>
            <a:endParaRPr lang="ko-KR" altLang="en-US" sz="105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907F71A-6E22-9A20-A7CC-CF5C6246C295}"/>
              </a:ext>
            </a:extLst>
          </p:cNvPr>
          <p:cNvSpPr/>
          <p:nvPr/>
        </p:nvSpPr>
        <p:spPr>
          <a:xfrm>
            <a:off x="438128" y="2275440"/>
            <a:ext cx="162604" cy="16260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3271CF4-A788-373D-6773-43F632284655}"/>
              </a:ext>
            </a:extLst>
          </p:cNvPr>
          <p:cNvSpPr txBox="1">
            <a:spLocks/>
          </p:cNvSpPr>
          <p:nvPr/>
        </p:nvSpPr>
        <p:spPr>
          <a:xfrm>
            <a:off x="432000" y="405106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400" dirty="0"/>
              <a:t>2.2 </a:t>
            </a:r>
            <a:r>
              <a:rPr lang="ko-KR" altLang="en-US" sz="2400" dirty="0"/>
              <a:t>퍼스널 컬러 모델 실험 </a:t>
            </a:r>
            <a:r>
              <a:rPr lang="en-US" altLang="ko-KR" sz="2400" dirty="0"/>
              <a:t>_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립 컬러 진단 모델</a:t>
            </a: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181CB7-3998-3968-448E-D1497AF7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47E4AC-44B7-8370-A364-80CD5C5B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D7CEF-A9E6-4302-A382-C027319B3C5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4FDBB80-18A1-77F2-9F51-DFC43791D330}"/>
              </a:ext>
            </a:extLst>
          </p:cNvPr>
          <p:cNvSpPr txBox="1">
            <a:spLocks/>
          </p:cNvSpPr>
          <p:nvPr/>
        </p:nvSpPr>
        <p:spPr>
          <a:xfrm>
            <a:off x="432000" y="405106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400" dirty="0"/>
              <a:t>2.2 </a:t>
            </a:r>
            <a:r>
              <a:rPr lang="ko-KR" altLang="en-US" sz="2400" dirty="0"/>
              <a:t>퍼스널 컬러 모델 실험 </a:t>
            </a:r>
            <a:r>
              <a:rPr lang="en-US" altLang="ko-KR" sz="2400" dirty="0"/>
              <a:t>_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모델 구조 및 평가</a:t>
            </a:r>
            <a:endParaRPr lang="ko-KR" altLang="en-US" sz="2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277224-B54B-7F8C-30C8-459E4A645CB4}"/>
              </a:ext>
            </a:extLst>
          </p:cNvPr>
          <p:cNvSpPr/>
          <p:nvPr/>
        </p:nvSpPr>
        <p:spPr>
          <a:xfrm>
            <a:off x="8335487" y="1492024"/>
            <a:ext cx="3640513" cy="44440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6F8692-4FD2-FE24-CBCC-7D4366F34D01}"/>
              </a:ext>
            </a:extLst>
          </p:cNvPr>
          <p:cNvSpPr/>
          <p:nvPr/>
        </p:nvSpPr>
        <p:spPr>
          <a:xfrm>
            <a:off x="4323185" y="1492024"/>
            <a:ext cx="3640513" cy="44440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5B3EF8-9742-ADA9-A99A-3656715C014E}"/>
              </a:ext>
            </a:extLst>
          </p:cNvPr>
          <p:cNvSpPr/>
          <p:nvPr/>
        </p:nvSpPr>
        <p:spPr>
          <a:xfrm>
            <a:off x="310883" y="1492024"/>
            <a:ext cx="3640513" cy="44440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DCA9516-FF28-764D-E381-1E42A9BA44C6}"/>
              </a:ext>
            </a:extLst>
          </p:cNvPr>
          <p:cNvSpPr/>
          <p:nvPr/>
        </p:nvSpPr>
        <p:spPr>
          <a:xfrm>
            <a:off x="4172032" y="1340870"/>
            <a:ext cx="302308" cy="302308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DC08A4D-5E8C-5B3E-BB31-35E0422863B5}"/>
              </a:ext>
            </a:extLst>
          </p:cNvPr>
          <p:cNvSpPr/>
          <p:nvPr/>
        </p:nvSpPr>
        <p:spPr>
          <a:xfrm>
            <a:off x="159729" y="1340870"/>
            <a:ext cx="302308" cy="302308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161E68-8CD1-F5E8-26D6-12036DF91039}"/>
              </a:ext>
            </a:extLst>
          </p:cNvPr>
          <p:cNvSpPr/>
          <p:nvPr/>
        </p:nvSpPr>
        <p:spPr>
          <a:xfrm>
            <a:off x="8184336" y="1340870"/>
            <a:ext cx="302308" cy="302308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48F95-2CF3-75F0-C22F-CF2BA3969F1D}"/>
              </a:ext>
            </a:extLst>
          </p:cNvPr>
          <p:cNvSpPr txBox="1"/>
          <p:nvPr/>
        </p:nvSpPr>
        <p:spPr>
          <a:xfrm>
            <a:off x="478736" y="1610778"/>
            <a:ext cx="3258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Facial Representation Learning 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FaRL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60FDD-7948-C0A2-83DD-61F72345F70C}"/>
              </a:ext>
            </a:extLst>
          </p:cNvPr>
          <p:cNvSpPr txBox="1"/>
          <p:nvPr/>
        </p:nvSpPr>
        <p:spPr>
          <a:xfrm>
            <a:off x="4466664" y="1610778"/>
            <a:ext cx="3258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 Makeup Model 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BiSeNet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55BDB2-90DB-2F97-1DEB-F3AA372A91CB}"/>
              </a:ext>
            </a:extLst>
          </p:cNvPr>
          <p:cNvSpPr txBox="1"/>
          <p:nvPr/>
        </p:nvSpPr>
        <p:spPr>
          <a:xfrm>
            <a:off x="8526407" y="1610778"/>
            <a:ext cx="3258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Resnet18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85AB4D-F294-01E8-BE3B-BA4F561B4D57}"/>
              </a:ext>
            </a:extLst>
          </p:cNvPr>
          <p:cNvSpPr txBox="1"/>
          <p:nvPr/>
        </p:nvSpPr>
        <p:spPr>
          <a:xfrm>
            <a:off x="478736" y="1149317"/>
            <a:ext cx="3258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u="sng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Face Mask </a:t>
            </a:r>
            <a:r>
              <a:rPr lang="ko-KR" altLang="en-US" sz="1200" b="1" u="sng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분리모델 </a:t>
            </a:r>
            <a:r>
              <a:rPr lang="en-US" altLang="ko-KR" sz="1200" b="1" u="sng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(Face Parsing)</a:t>
            </a:r>
            <a:endParaRPr lang="ko-KR" altLang="en-US" sz="12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1C56E0-4BB9-3F9C-DB50-D1B3A77C8BFA}"/>
              </a:ext>
            </a:extLst>
          </p:cNvPr>
          <p:cNvSpPr txBox="1"/>
          <p:nvPr/>
        </p:nvSpPr>
        <p:spPr>
          <a:xfrm>
            <a:off x="4514105" y="1149317"/>
            <a:ext cx="3258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Lip </a:t>
            </a:r>
            <a:r>
              <a:rPr lang="ko-KR" altLang="en-US" sz="1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분리모델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27E215-4E46-DCDB-4C7D-BE7319ED118D}"/>
              </a:ext>
            </a:extLst>
          </p:cNvPr>
          <p:cNvSpPr txBox="1"/>
          <p:nvPr/>
        </p:nvSpPr>
        <p:spPr>
          <a:xfrm>
            <a:off x="8549474" y="1149317"/>
            <a:ext cx="3258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 Mask </a:t>
            </a:r>
            <a:r>
              <a:rPr lang="en-US" altLang="ko-KR" sz="1200" b="1" u="sng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u="sng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퍼스널 컬러 </a:t>
            </a:r>
            <a:r>
              <a:rPr lang="ko-KR" altLang="en-US" sz="1200" b="1" u="sng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매칭모델</a:t>
            </a:r>
            <a:endParaRPr lang="ko-KR" altLang="en-US" sz="1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F84D1079-AADB-6029-6997-A5E08F0BD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49625"/>
              </p:ext>
            </p:extLst>
          </p:nvPr>
        </p:nvGraphicFramePr>
        <p:xfrm>
          <a:off x="478736" y="1973272"/>
          <a:ext cx="3258672" cy="225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6224">
                  <a:extLst>
                    <a:ext uri="{9D8B030D-6E8A-4147-A177-3AD203B41FA5}">
                      <a16:colId xmlns:a16="http://schemas.microsoft.com/office/drawing/2014/main" val="864990088"/>
                    </a:ext>
                  </a:extLst>
                </a:gridCol>
                <a:gridCol w="1086224">
                  <a:extLst>
                    <a:ext uri="{9D8B030D-6E8A-4147-A177-3AD203B41FA5}">
                      <a16:colId xmlns:a16="http://schemas.microsoft.com/office/drawing/2014/main" val="496241421"/>
                    </a:ext>
                  </a:extLst>
                </a:gridCol>
                <a:gridCol w="1086224">
                  <a:extLst>
                    <a:ext uri="{9D8B030D-6E8A-4147-A177-3AD203B41FA5}">
                      <a16:colId xmlns:a16="http://schemas.microsoft.com/office/drawing/2014/main" val="1404432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Metrics: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 score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Celeb A dataset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LaPa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dataset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FaRL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89.56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93.88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DML-CSR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7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AGRNet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3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EAGR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3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EHANet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37073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D9EA778D-5FEF-65D7-892C-5FF142FE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36" y="4622799"/>
            <a:ext cx="3258671" cy="77604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ED889E-22B2-14C6-FB64-A17549FC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323" y="4511087"/>
            <a:ext cx="2574757" cy="1181811"/>
          </a:xfrm>
          <a:prstGeom prst="rect">
            <a:avLst/>
          </a:prstGeom>
        </p:spPr>
      </p:pic>
      <p:graphicFrame>
        <p:nvGraphicFramePr>
          <p:cNvPr id="39" name="표 34">
            <a:extLst>
              <a:ext uri="{FF2B5EF4-FFF2-40B4-BE49-F238E27FC236}">
                <a16:creationId xmlns:a16="http://schemas.microsoft.com/office/drawing/2014/main" id="{BC9E5ADA-2BFE-AE66-15F7-E8D7021DA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657542"/>
              </p:ext>
            </p:extLst>
          </p:nvPr>
        </p:nvGraphicFramePr>
        <p:xfrm>
          <a:off x="4637275" y="1973272"/>
          <a:ext cx="3135501" cy="22939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6388">
                  <a:extLst>
                    <a:ext uri="{9D8B030D-6E8A-4147-A177-3AD203B41FA5}">
                      <a16:colId xmlns:a16="http://schemas.microsoft.com/office/drawing/2014/main" val="864990088"/>
                    </a:ext>
                  </a:extLst>
                </a:gridCol>
                <a:gridCol w="1219113">
                  <a:extLst>
                    <a:ext uri="{9D8B030D-6E8A-4147-A177-3AD203B41FA5}">
                      <a16:colId xmlns:a16="http://schemas.microsoft.com/office/drawing/2014/main" val="496241421"/>
                    </a:ext>
                  </a:extLst>
                </a:gridCol>
              </a:tblGrid>
              <a:tr h="352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Metrics: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 score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Celeb A dataset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6795"/>
                  </a:ext>
                </a:extLst>
              </a:tr>
              <a:tr h="2803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BiSeNet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_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 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입술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88.5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1125"/>
                  </a:ext>
                </a:extLst>
              </a:tr>
              <a:tr h="2803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err="1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BiSeNet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_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 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입술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90.6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76220"/>
                  </a:ext>
                </a:extLst>
              </a:tr>
              <a:tr h="2803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EAGRNet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_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36483"/>
                  </a:ext>
                </a:extLst>
              </a:tr>
              <a:tr h="2803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EAGRNet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_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31068"/>
                  </a:ext>
                </a:extLst>
              </a:tr>
              <a:tr h="3881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Pyramid Scene Parsing _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37073"/>
                  </a:ext>
                </a:extLst>
              </a:tr>
              <a:tr h="388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Pyramid Scene Parsing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196984"/>
                  </a:ext>
                </a:extLst>
              </a:tr>
            </a:tbl>
          </a:graphicData>
        </a:graphic>
      </p:graphicFrame>
      <p:graphicFrame>
        <p:nvGraphicFramePr>
          <p:cNvPr id="42" name="표 34">
            <a:extLst>
              <a:ext uri="{FF2B5EF4-FFF2-40B4-BE49-F238E27FC236}">
                <a16:creationId xmlns:a16="http://schemas.microsoft.com/office/drawing/2014/main" id="{49453836-B6DA-D23E-191C-D5E25B756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819248"/>
              </p:ext>
            </p:extLst>
          </p:nvPr>
        </p:nvGraphicFramePr>
        <p:xfrm>
          <a:off x="8649577" y="1973272"/>
          <a:ext cx="3135501" cy="1237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6388">
                  <a:extLst>
                    <a:ext uri="{9D8B030D-6E8A-4147-A177-3AD203B41FA5}">
                      <a16:colId xmlns:a16="http://schemas.microsoft.com/office/drawing/2014/main" val="864990088"/>
                    </a:ext>
                  </a:extLst>
                </a:gridCol>
                <a:gridCol w="1219113">
                  <a:extLst>
                    <a:ext uri="{9D8B030D-6E8A-4147-A177-3AD203B41FA5}">
                      <a16:colId xmlns:a16="http://schemas.microsoft.com/office/drawing/2014/main" val="496241421"/>
                    </a:ext>
                  </a:extLst>
                </a:gridCol>
              </a:tblGrid>
              <a:tr h="352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Metrics: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Accuracy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 프로젝트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연예인 데이터셋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26795"/>
                  </a:ext>
                </a:extLst>
              </a:tr>
              <a:tr h="2803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ResNet18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56%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1125"/>
                  </a:ext>
                </a:extLst>
              </a:tr>
              <a:tr h="2803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MobilenetV3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36%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76220"/>
                  </a:ext>
                </a:extLst>
              </a:tr>
              <a:tr h="2803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EfficientNet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27%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36483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95663330-FC42-AEB9-393E-C528250E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023" y="4977221"/>
            <a:ext cx="2640009" cy="54000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AB3C681-998D-CE7A-3E54-8180070D90FD}"/>
              </a:ext>
            </a:extLst>
          </p:cNvPr>
          <p:cNvSpPr txBox="1"/>
          <p:nvPr/>
        </p:nvSpPr>
        <p:spPr>
          <a:xfrm>
            <a:off x="8649577" y="3281680"/>
            <a:ext cx="2810903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모델의 경우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 : 35%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LDA: 33.4%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KNN: 33.6%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NB: 31.3%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SVM : 34.1%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35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2FF6B-C0D6-34B6-D8F2-6AC4BE1F8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sz="2400" spc="0" dirty="0"/>
              <a:t>3.1 </a:t>
            </a:r>
            <a:r>
              <a:rPr lang="ko-KR" altLang="en-US" sz="2400" spc="0" dirty="0"/>
              <a:t>서비스 아키텍처</a:t>
            </a:r>
          </a:p>
        </p:txBody>
      </p:sp>
      <p:pic>
        <p:nvPicPr>
          <p:cNvPr id="9" name="그림 8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80B688E1-262F-05EB-93C9-6A4F6759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9B0319-877F-B2C6-FF82-3BF84CB4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1257300"/>
            <a:ext cx="99917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3D7971-775A-6A71-AA67-2963B2D684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89CF0E-2ED6-C7A1-BA30-946817CE102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18</a:t>
            </a:fld>
            <a:endParaRPr lang="ko-KR" altLang="en-US" noProof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9A6FFC-56F9-0425-B92B-001A120C9F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395" y="432000"/>
            <a:ext cx="9055146" cy="5670612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7AF944B1-C236-964B-1D1B-2F559D23E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sz="2400" spc="0" dirty="0"/>
              <a:t>3.2 </a:t>
            </a:r>
            <a:r>
              <a:rPr lang="ko-KR" altLang="en-US" sz="2400" dirty="0"/>
              <a:t>데이터베이스 구성도</a:t>
            </a:r>
          </a:p>
        </p:txBody>
      </p:sp>
    </p:spTree>
    <p:extLst>
      <p:ext uri="{BB962C8B-B14F-4D97-AF65-F5344CB8AC3E}">
        <p14:creationId xmlns:p14="http://schemas.microsoft.com/office/powerpoint/2010/main" val="248500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/>
          <p:nvPr/>
        </p:nvSpPr>
        <p:spPr>
          <a:xfrm>
            <a:off x="429786" y="550277"/>
            <a:ext cx="8998264" cy="3054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1. Color Insight </a:t>
            </a:r>
            <a:r>
              <a:rPr lang="ko-KR" altLang="en-US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전체 메뉴 구성도</a:t>
            </a:r>
          </a:p>
        </p:txBody>
      </p:sp>
      <p:graphicFrame>
        <p:nvGraphicFramePr>
          <p:cNvPr id="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030468"/>
              </p:ext>
            </p:extLst>
          </p:nvPr>
        </p:nvGraphicFramePr>
        <p:xfrm>
          <a:off x="670863" y="2276111"/>
          <a:ext cx="1856762" cy="115288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5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6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로그인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회원 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네이버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구글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8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회원 가입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69099"/>
              </p:ext>
            </p:extLst>
          </p:nvPr>
        </p:nvGraphicFramePr>
        <p:xfrm>
          <a:off x="5304564" y="1148619"/>
          <a:ext cx="1582871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퍼스널 컬러 진단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웹 캠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74757"/>
              </p:ext>
            </p:extLst>
          </p:nvPr>
        </p:nvGraphicFramePr>
        <p:xfrm>
          <a:off x="7897316" y="4366747"/>
          <a:ext cx="1725930" cy="828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2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어떤 톤에 어울리는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 립 컬러인지 판단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75063"/>
              </p:ext>
            </p:extLst>
          </p:nvPr>
        </p:nvGraphicFramePr>
        <p:xfrm>
          <a:off x="5304564" y="2428903"/>
          <a:ext cx="1583055" cy="1280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81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퍼스널 컬러에 </a:t>
                      </a:r>
                      <a:r>
                        <a:rPr lang="ko-KR" altLang="en-US" sz="1200" dirty="0" err="1"/>
                        <a:t>따른상황</a:t>
                      </a:r>
                      <a:r>
                        <a:rPr lang="ko-KR" altLang="en-US" sz="1200" dirty="0"/>
                        <a:t> 별 코디 매칭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4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성별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90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상황 선택 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90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퍼스널 컬러 정보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4683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397676"/>
              </p:ext>
            </p:extLst>
          </p:nvPr>
        </p:nvGraphicFramePr>
        <p:xfrm>
          <a:off x="7828266" y="2316480"/>
          <a:ext cx="1802131" cy="159213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02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상황에 맞는 룩 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룩에 대한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퍼스널 컬러에 따른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색깔 팔레트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7102" y="1831356"/>
            <a:ext cx="2491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 </a:t>
            </a:r>
            <a:r>
              <a:rPr lang="en-US" altLang="ko-KR" sz="1400" dirty="0"/>
              <a:t>Color Insight </a:t>
            </a:r>
            <a:r>
              <a:rPr lang="ko-KR" altLang="en-US" sz="1400" dirty="0"/>
              <a:t>접속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020114" y="2903482"/>
            <a:ext cx="2162030" cy="0"/>
          </a:xfrm>
          <a:prstGeom prst="straightConnector1">
            <a:avLst/>
          </a:prstGeom>
          <a:ln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/>
          <p:cNvCxnSpPr>
            <a:cxnSpLocks/>
          </p:cNvCxnSpPr>
          <p:nvPr/>
        </p:nvCxnSpPr>
        <p:spPr>
          <a:xfrm flipV="1">
            <a:off x="2553306" y="1546354"/>
            <a:ext cx="2751258" cy="1365841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26579"/>
              </p:ext>
            </p:extLst>
          </p:nvPr>
        </p:nvGraphicFramePr>
        <p:xfrm>
          <a:off x="5304564" y="4410330"/>
          <a:ext cx="1583055" cy="77921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8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0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립제품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립 컬러 발색 샷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dirty="0"/>
                        <a:t>이미지 파일 업로드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3" name="연결선: 꺾임 22"/>
          <p:cNvCxnSpPr>
            <a:endCxn id="22" idx="1"/>
          </p:cNvCxnSpPr>
          <p:nvPr/>
        </p:nvCxnSpPr>
        <p:spPr>
          <a:xfrm rot="16200000" flipH="1">
            <a:off x="3646278" y="3141649"/>
            <a:ext cx="1945720" cy="1370852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6972996" y="2993405"/>
            <a:ext cx="685335" cy="1161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7007844" y="1518191"/>
            <a:ext cx="685335" cy="1161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7020853" y="4818488"/>
            <a:ext cx="685335" cy="1161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7AF57D-81CB-CEEE-2B0C-B08A09588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887257"/>
              </p:ext>
            </p:extLst>
          </p:nvPr>
        </p:nvGraphicFramePr>
        <p:xfrm>
          <a:off x="7828266" y="1148619"/>
          <a:ext cx="1794980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9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lt1"/>
                          </a:solidFill>
                        </a:rPr>
                        <a:t>마이 페이지</a:t>
                      </a:r>
                      <a:endParaRPr lang="ko-KR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</a:rPr>
                        <a:t>측정 결과 저장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6F85DAA7-7ED6-6D25-2DF4-19455730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606517-3A8B-7B03-92A7-5E131355F048}"/>
              </a:ext>
            </a:extLst>
          </p:cNvPr>
          <p:cNvSpPr/>
          <p:nvPr/>
        </p:nvSpPr>
        <p:spPr>
          <a:xfrm>
            <a:off x="0" y="-8014"/>
            <a:ext cx="2407920" cy="399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Appendix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US" dirty="0"/>
          </a:p>
        </p:txBody>
      </p:sp>
      <p:pic>
        <p:nvPicPr>
          <p:cNvPr id="3" name="그림 2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B3FCC1C4-C336-DC0F-158A-5490AB6E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20" y="1307256"/>
            <a:ext cx="3408480" cy="34084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682D5F-9865-57B8-0333-C3EA142CCBF3}"/>
              </a:ext>
            </a:extLst>
          </p:cNvPr>
          <p:cNvGrpSpPr/>
          <p:nvPr/>
        </p:nvGrpSpPr>
        <p:grpSpPr>
          <a:xfrm>
            <a:off x="4592318" y="2063681"/>
            <a:ext cx="4364117" cy="905909"/>
            <a:chOff x="6095998" y="1738365"/>
            <a:chExt cx="4364117" cy="905909"/>
          </a:xfrm>
        </p:grpSpPr>
        <p:sp>
          <p:nvSpPr>
            <p:cNvPr id="27" name="제목 1">
              <a:extLst>
                <a:ext uri="{FF2B5EF4-FFF2-40B4-BE49-F238E27FC236}">
                  <a16:creationId xmlns:a16="http://schemas.microsoft.com/office/drawing/2014/main" id="{C6AE2F49-0EED-DBC4-00A4-B522FE0F6079}"/>
                </a:ext>
              </a:extLst>
            </p:cNvPr>
            <p:cNvSpPr txBox="1">
              <a:spLocks/>
            </p:cNvSpPr>
            <p:nvPr/>
          </p:nvSpPr>
          <p:spPr>
            <a:xfrm>
              <a:off x="6095998" y="1738365"/>
              <a:ext cx="4364117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en-US" altLang="ko-KR" sz="1200" b="0" spc="0" dirty="0"/>
                <a:t>1.1 </a:t>
              </a:r>
              <a:r>
                <a:rPr lang="ko-KR" altLang="en-US" sz="1200" b="0" spc="0" dirty="0"/>
                <a:t>프로젝트 주제 선정 배경 및 목적</a:t>
              </a:r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B873AF8D-C86F-2C89-4454-274BD28A08E6}"/>
                </a:ext>
              </a:extLst>
            </p:cNvPr>
            <p:cNvSpPr txBox="1">
              <a:spLocks/>
            </p:cNvSpPr>
            <p:nvPr/>
          </p:nvSpPr>
          <p:spPr>
            <a:xfrm>
              <a:off x="6095998" y="2212274"/>
              <a:ext cx="4364117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r>
                <a:rPr lang="en-US" altLang="ko-KR" sz="1200" b="0" spc="0" dirty="0"/>
                <a:t>1.2 </a:t>
              </a:r>
              <a:r>
                <a:rPr lang="ko-KR" altLang="en-US" sz="1200" b="0" spc="0" dirty="0"/>
                <a:t>유사 서비스 분석</a:t>
              </a:r>
            </a:p>
          </p:txBody>
        </p: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27630A5E-282A-5938-A871-87E14956D54A}"/>
              </a:ext>
            </a:extLst>
          </p:cNvPr>
          <p:cNvSpPr txBox="1">
            <a:spLocks/>
          </p:cNvSpPr>
          <p:nvPr/>
        </p:nvSpPr>
        <p:spPr>
          <a:xfrm>
            <a:off x="4592318" y="4009329"/>
            <a:ext cx="4364117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200" b="0" spc="0" dirty="0"/>
              <a:t>2.1 </a:t>
            </a:r>
            <a:r>
              <a:rPr lang="ko-KR" altLang="en-US" sz="1200" b="0" spc="0" dirty="0"/>
              <a:t>퍼스널 컬러 관련 자료 조사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EFD2825-C540-8847-D6AC-2BB44880AF39}"/>
              </a:ext>
            </a:extLst>
          </p:cNvPr>
          <p:cNvSpPr txBox="1">
            <a:spLocks/>
          </p:cNvSpPr>
          <p:nvPr/>
        </p:nvSpPr>
        <p:spPr>
          <a:xfrm>
            <a:off x="4592318" y="4483238"/>
            <a:ext cx="4364117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200" b="0" spc="0" dirty="0"/>
              <a:t>2.2 </a:t>
            </a:r>
            <a:r>
              <a:rPr lang="ko-KR" altLang="en-US" sz="1200" b="0" spc="0" dirty="0"/>
              <a:t>퍼스널 컬러 모델 실험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ABE4670-720B-518E-7900-3C9073691DCB}"/>
              </a:ext>
            </a:extLst>
          </p:cNvPr>
          <p:cNvSpPr txBox="1">
            <a:spLocks/>
          </p:cNvSpPr>
          <p:nvPr/>
        </p:nvSpPr>
        <p:spPr>
          <a:xfrm>
            <a:off x="4592318" y="3046596"/>
            <a:ext cx="4364117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200" b="0" spc="0" dirty="0"/>
              <a:t>1.3 </a:t>
            </a:r>
            <a:r>
              <a:rPr lang="ko-KR" altLang="en-US" sz="1200" b="0" spc="0" dirty="0"/>
              <a:t>업무 분장 및 진행일정 개요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16E1B78A-FAC1-68B7-147D-D29721EFD778}"/>
              </a:ext>
            </a:extLst>
          </p:cNvPr>
          <p:cNvSpPr txBox="1">
            <a:spLocks/>
          </p:cNvSpPr>
          <p:nvPr/>
        </p:nvSpPr>
        <p:spPr>
          <a:xfrm>
            <a:off x="4338319" y="1618838"/>
            <a:ext cx="2529842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600" u="sng" spc="0" dirty="0">
                <a:solidFill>
                  <a:srgbClr val="002060"/>
                </a:solidFill>
              </a:rPr>
              <a:t>1. </a:t>
            </a:r>
            <a:r>
              <a:rPr lang="ko-KR" altLang="en-US" sz="1600" u="sng" spc="0" dirty="0">
                <a:solidFill>
                  <a:srgbClr val="002060"/>
                </a:solidFill>
              </a:rPr>
              <a:t>서비스 기획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B7C1E3D-A07E-167B-83DD-E00652A2719A}"/>
              </a:ext>
            </a:extLst>
          </p:cNvPr>
          <p:cNvSpPr txBox="1">
            <a:spLocks/>
          </p:cNvSpPr>
          <p:nvPr/>
        </p:nvSpPr>
        <p:spPr>
          <a:xfrm>
            <a:off x="4338319" y="3564487"/>
            <a:ext cx="2529842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600" u="sng" spc="0" dirty="0">
                <a:solidFill>
                  <a:srgbClr val="002060"/>
                </a:solidFill>
              </a:rPr>
              <a:t>2. </a:t>
            </a:r>
            <a:r>
              <a:rPr lang="ko-KR" altLang="en-US" sz="1600" u="sng" spc="0" dirty="0">
                <a:solidFill>
                  <a:srgbClr val="002060"/>
                </a:solidFill>
              </a:rPr>
              <a:t>서비스 구현 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C38A9EC-28F8-FE9B-4C3C-0A53F4A69D17}"/>
              </a:ext>
            </a:extLst>
          </p:cNvPr>
          <p:cNvSpPr txBox="1">
            <a:spLocks/>
          </p:cNvSpPr>
          <p:nvPr/>
        </p:nvSpPr>
        <p:spPr>
          <a:xfrm>
            <a:off x="8151014" y="2070490"/>
            <a:ext cx="269240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200" b="0" spc="0" dirty="0"/>
              <a:t>3.1 </a:t>
            </a:r>
            <a:r>
              <a:rPr lang="ko-KR" altLang="en-US" sz="1200" b="0" spc="0" dirty="0"/>
              <a:t>서비스 아키텍처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4075A86B-ACF2-04A1-6AEC-F1276A46DB3A}"/>
              </a:ext>
            </a:extLst>
          </p:cNvPr>
          <p:cNvSpPr txBox="1">
            <a:spLocks/>
          </p:cNvSpPr>
          <p:nvPr/>
        </p:nvSpPr>
        <p:spPr>
          <a:xfrm>
            <a:off x="8151014" y="2537590"/>
            <a:ext cx="269240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200" b="0" spc="0" dirty="0"/>
              <a:t>3.2 </a:t>
            </a:r>
            <a:r>
              <a:rPr lang="ko-KR" altLang="en-US" sz="1200" b="0" spc="0" dirty="0"/>
              <a:t>데이터베이스</a:t>
            </a:r>
            <a:r>
              <a:rPr lang="en-US" altLang="ko-KR" sz="1200" b="0" spc="0" dirty="0"/>
              <a:t> </a:t>
            </a:r>
            <a:r>
              <a:rPr lang="ko-KR" altLang="en-US" sz="1200" b="0" spc="0" dirty="0"/>
              <a:t>구성도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22083487-9758-C2B4-5869-3996AF842EB0}"/>
              </a:ext>
            </a:extLst>
          </p:cNvPr>
          <p:cNvSpPr txBox="1">
            <a:spLocks/>
          </p:cNvSpPr>
          <p:nvPr/>
        </p:nvSpPr>
        <p:spPr>
          <a:xfrm>
            <a:off x="8151014" y="3011496"/>
            <a:ext cx="269240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200" b="0" spc="0" dirty="0"/>
              <a:t>Appendix. </a:t>
            </a:r>
            <a:r>
              <a:rPr lang="ko-KR" altLang="en-US" sz="1200" b="0" spc="0" dirty="0"/>
              <a:t>스토리보드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DD81267A-94D6-9822-CD12-7AEDF0447A19}"/>
              </a:ext>
            </a:extLst>
          </p:cNvPr>
          <p:cNvSpPr txBox="1">
            <a:spLocks/>
          </p:cNvSpPr>
          <p:nvPr/>
        </p:nvSpPr>
        <p:spPr>
          <a:xfrm>
            <a:off x="7897015" y="1618838"/>
            <a:ext cx="2529842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600" u="sng" spc="0" dirty="0">
                <a:solidFill>
                  <a:srgbClr val="002060"/>
                </a:solidFill>
              </a:rPr>
              <a:t>3. </a:t>
            </a:r>
            <a:r>
              <a:rPr lang="ko-KR" altLang="en-US" sz="1600" u="sng" spc="0" dirty="0">
                <a:solidFill>
                  <a:srgbClr val="002060"/>
                </a:solidFill>
              </a:rPr>
              <a:t>서비스 세부 구조</a:t>
            </a: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A73F1D61-DDF5-8137-5A59-826B23D5DBDD}"/>
              </a:ext>
            </a:extLst>
          </p:cNvPr>
          <p:cNvSpPr txBox="1">
            <a:spLocks/>
          </p:cNvSpPr>
          <p:nvPr/>
        </p:nvSpPr>
        <p:spPr>
          <a:xfrm>
            <a:off x="8151014" y="4009329"/>
            <a:ext cx="269240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200" b="0" spc="0" dirty="0"/>
              <a:t>4.1 </a:t>
            </a:r>
            <a:r>
              <a:rPr lang="ko-KR" altLang="en-US" sz="1200" b="0" spc="0" dirty="0"/>
              <a:t>서비스 결과 분석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AC58FD0C-B5A5-A60E-7100-335E9513DD33}"/>
              </a:ext>
            </a:extLst>
          </p:cNvPr>
          <p:cNvSpPr txBox="1">
            <a:spLocks/>
          </p:cNvSpPr>
          <p:nvPr/>
        </p:nvSpPr>
        <p:spPr>
          <a:xfrm>
            <a:off x="7897015" y="3564487"/>
            <a:ext cx="2529842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1600" u="sng" spc="0" dirty="0">
                <a:solidFill>
                  <a:srgbClr val="002060"/>
                </a:solidFill>
              </a:rPr>
              <a:t>4. </a:t>
            </a:r>
            <a:r>
              <a:rPr lang="ko-KR" altLang="en-US" sz="1600" u="sng" spc="0" dirty="0">
                <a:solidFill>
                  <a:srgbClr val="002060"/>
                </a:solidFill>
              </a:rPr>
              <a:t>서비스 분석 및 소감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C7059D-4025-9A57-D916-E2BFB29EF421}"/>
              </a:ext>
            </a:extLst>
          </p:cNvPr>
          <p:cNvSpPr/>
          <p:nvPr/>
        </p:nvSpPr>
        <p:spPr>
          <a:xfrm>
            <a:off x="-10160" y="367906"/>
            <a:ext cx="1960880" cy="7192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922433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68592" y="1115320"/>
            <a:ext cx="1800000" cy="66427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퍼스널 컬러 진단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68592" y="2344233"/>
            <a:ext cx="1800000" cy="8260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진단하기</a:t>
            </a:r>
            <a:r>
              <a:rPr lang="en-US" altLang="ko-KR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 algn="ctr"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 웹 캠 작동 후</a:t>
            </a:r>
            <a:r>
              <a:rPr lang="en-US" altLang="ko-KR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 캡처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31653" y="2425132"/>
            <a:ext cx="1800000" cy="664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퍼스널 컬러 결과 반환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899446" y="3315100"/>
            <a:ext cx="1800000" cy="664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마이페이지에</a:t>
            </a:r>
          </a:p>
          <a:p>
            <a:pPr algn="ctr"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저장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96000" y="2425132"/>
            <a:ext cx="1800000" cy="664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퍼스널 컬러</a:t>
            </a:r>
          </a:p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및 설명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14373" y="4452898"/>
            <a:ext cx="1800000" cy="664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컬러 및 피해야할 컬러 </a:t>
            </a:r>
          </a:p>
        </p:txBody>
      </p:sp>
      <p:cxnSp>
        <p:nvCxnSpPr>
          <p:cNvPr id="18" name="직선 화살표 연결선 17"/>
          <p:cNvCxnSpPr>
            <a:cxnSpLocks/>
          </p:cNvCxnSpPr>
          <p:nvPr/>
        </p:nvCxnSpPr>
        <p:spPr>
          <a:xfrm>
            <a:off x="2155412" y="1779598"/>
            <a:ext cx="0" cy="56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4" idx="3"/>
            <a:endCxn id="5" idx="1"/>
          </p:cNvCxnSpPr>
          <p:nvPr/>
        </p:nvCxnSpPr>
        <p:spPr>
          <a:xfrm flipV="1">
            <a:off x="3068592" y="2757271"/>
            <a:ext cx="6630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5" idx="3"/>
            <a:endCxn id="13" idx="1"/>
          </p:cNvCxnSpPr>
          <p:nvPr/>
        </p:nvCxnSpPr>
        <p:spPr>
          <a:xfrm flipV="1">
            <a:off x="5531653" y="2757270"/>
            <a:ext cx="564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/>
          <p:cNvCxnSpPr>
            <a:cxnSpLocks/>
            <a:stCxn id="5" idx="3"/>
          </p:cNvCxnSpPr>
          <p:nvPr/>
        </p:nvCxnSpPr>
        <p:spPr>
          <a:xfrm flipH="1">
            <a:off x="5514373" y="2757271"/>
            <a:ext cx="17280" cy="970866"/>
          </a:xfrm>
          <a:prstGeom prst="bentConnector4">
            <a:avLst>
              <a:gd name="adj1" fmla="val -1322917"/>
              <a:gd name="adj2" fmla="val 671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/>
          <p:cNvCxnSpPr>
            <a:cxnSpLocks/>
            <a:stCxn id="5" idx="3"/>
            <a:endCxn id="14" idx="1"/>
          </p:cNvCxnSpPr>
          <p:nvPr/>
        </p:nvCxnSpPr>
        <p:spPr>
          <a:xfrm flipH="1">
            <a:off x="5514373" y="2757271"/>
            <a:ext cx="17280" cy="2027765"/>
          </a:xfrm>
          <a:prstGeom prst="bentConnector5">
            <a:avLst>
              <a:gd name="adj1" fmla="val -1374797"/>
              <a:gd name="adj2" fmla="val 50000"/>
              <a:gd name="adj3" fmla="val 1422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4" idx="2"/>
            <a:endCxn id="34" idx="0"/>
          </p:cNvCxnSpPr>
          <p:nvPr/>
        </p:nvCxnSpPr>
        <p:spPr>
          <a:xfrm flipH="1">
            <a:off x="2155412" y="3170310"/>
            <a:ext cx="13180" cy="42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268592" y="4689423"/>
            <a:ext cx="1800000" cy="5429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작동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55412" y="3597727"/>
            <a:ext cx="1800000" cy="664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fast api</a:t>
            </a:r>
          </a:p>
          <a:p>
            <a:pPr algn="ctr">
              <a:defRPr/>
            </a:pPr>
            <a:r>
              <a:rPr lang="en-US" altLang="ko-KR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 </a:t>
            </a:r>
          </a:p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전송</a:t>
            </a:r>
          </a:p>
        </p:txBody>
      </p:sp>
      <p:cxnSp>
        <p:nvCxnSpPr>
          <p:cNvPr id="39" name="직선 화살표 연결선 38"/>
          <p:cNvCxnSpPr>
            <a:cxnSpLocks/>
          </p:cNvCxnSpPr>
          <p:nvPr/>
        </p:nvCxnSpPr>
        <p:spPr>
          <a:xfrm>
            <a:off x="2168592" y="4262005"/>
            <a:ext cx="0" cy="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/>
          <p:cNvCxnSpPr>
            <a:stCxn id="13" idx="3"/>
            <a:endCxn id="12" idx="1"/>
          </p:cNvCxnSpPr>
          <p:nvPr/>
        </p:nvCxnSpPr>
        <p:spPr>
          <a:xfrm>
            <a:off x="7896000" y="2757270"/>
            <a:ext cx="1003446" cy="88996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7171167" y="3728137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171167" y="37281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cxnSpLocks/>
          </p:cNvCxnSpPr>
          <p:nvPr/>
        </p:nvCxnSpPr>
        <p:spPr>
          <a:xfrm flipH="1" flipV="1">
            <a:off x="6882034" y="3645142"/>
            <a:ext cx="1515689" cy="2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0D23C013-C214-E159-6C80-9F73D579C666}"/>
              </a:ext>
            </a:extLst>
          </p:cNvPr>
          <p:cNvCxnSpPr>
            <a:stCxn id="23" idx="2"/>
            <a:endCxn id="5" idx="2"/>
          </p:cNvCxnSpPr>
          <p:nvPr/>
        </p:nvCxnSpPr>
        <p:spPr>
          <a:xfrm rot="5400000" flipH="1" flipV="1">
            <a:off x="2328627" y="2929374"/>
            <a:ext cx="2142989" cy="2463061"/>
          </a:xfrm>
          <a:prstGeom prst="bentConnector3">
            <a:avLst>
              <a:gd name="adj1" fmla="val -106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685E2A-CB4A-ADD0-4896-589995C4DDA7}"/>
              </a:ext>
            </a:extLst>
          </p:cNvPr>
          <p:cNvSpPr/>
          <p:nvPr/>
        </p:nvSpPr>
        <p:spPr>
          <a:xfrm>
            <a:off x="5423385" y="3357491"/>
            <a:ext cx="1800000" cy="664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퍼스널 컬러 팔레트</a:t>
            </a:r>
          </a:p>
        </p:txBody>
      </p:sp>
      <p:sp>
        <p:nvSpPr>
          <p:cNvPr id="29" name="텍스트 개체 틀 1">
            <a:extLst>
              <a:ext uri="{FF2B5EF4-FFF2-40B4-BE49-F238E27FC236}">
                <a16:creationId xmlns:a16="http://schemas.microsoft.com/office/drawing/2014/main" id="{1CC68746-0DC1-5D04-3D3E-B57B4413F1BF}"/>
              </a:ext>
            </a:extLst>
          </p:cNvPr>
          <p:cNvSpPr txBox="1"/>
          <p:nvPr/>
        </p:nvSpPr>
        <p:spPr>
          <a:xfrm>
            <a:off x="474995" y="550277"/>
            <a:ext cx="8998264" cy="3054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2. </a:t>
            </a:r>
            <a:r>
              <a:rPr lang="ko-KR" altLang="en-US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퍼스널 컬러 진단</a:t>
            </a:r>
          </a:p>
        </p:txBody>
      </p:sp>
      <p:pic>
        <p:nvPicPr>
          <p:cNvPr id="31" name="그림 30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4B2BD215-0947-CD97-E9AF-34293E45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A967EA-C89C-7DFD-F042-D0B25D0E598F}"/>
              </a:ext>
            </a:extLst>
          </p:cNvPr>
          <p:cNvSpPr/>
          <p:nvPr/>
        </p:nvSpPr>
        <p:spPr>
          <a:xfrm>
            <a:off x="0" y="-8014"/>
            <a:ext cx="2407920" cy="399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Appendix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/>
          <p:nvPr/>
        </p:nvSpPr>
        <p:spPr>
          <a:xfrm>
            <a:off x="474995" y="550277"/>
            <a:ext cx="8998264" cy="3054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3.</a:t>
            </a:r>
            <a:r>
              <a:rPr lang="ko-KR" altLang="en-US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 퍼스널 컬러에 따른 상황 별 코디 매칭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24306" y="1045657"/>
            <a:ext cx="1800000" cy="62795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퍼스널 컬러에 따른 </a:t>
            </a:r>
          </a:p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상황 별 코디 매칭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24306" y="2192812"/>
            <a:ext cx="1800000" cy="780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코디 정보 세팅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59236" y="4948096"/>
            <a:ext cx="1800000" cy="62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회원의 퍼스널 </a:t>
            </a:r>
            <a:br>
              <a:rPr lang="en-US" altLang="ko-KR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컬러 정보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64160" y="3280406"/>
            <a:ext cx="1800000" cy="62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퍼스널 컬러에 따른</a:t>
            </a:r>
          </a:p>
          <a:p>
            <a:pPr algn="ctr"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별 룩 추천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25097" y="2270711"/>
            <a:ext cx="1800000" cy="62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선택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92057" y="3425987"/>
            <a:ext cx="1800000" cy="62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 선택</a:t>
            </a:r>
          </a:p>
        </p:txBody>
      </p:sp>
      <p:cxnSp>
        <p:nvCxnSpPr>
          <p:cNvPr id="18" name="직선 화살표 연결선 17"/>
          <p:cNvCxnSpPr>
            <a:stCxn id="2" idx="2"/>
            <a:endCxn id="4" idx="0"/>
          </p:cNvCxnSpPr>
          <p:nvPr/>
        </p:nvCxnSpPr>
        <p:spPr>
          <a:xfrm>
            <a:off x="2024306" y="1673609"/>
            <a:ext cx="0" cy="519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3" idx="1"/>
          </p:cNvCxnSpPr>
          <p:nvPr/>
        </p:nvCxnSpPr>
        <p:spPr>
          <a:xfrm flipV="1">
            <a:off x="4037049" y="2584687"/>
            <a:ext cx="6880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/>
          <p:cNvCxnSpPr>
            <a:endCxn id="7" idx="1"/>
          </p:cNvCxnSpPr>
          <p:nvPr/>
        </p:nvCxnSpPr>
        <p:spPr>
          <a:xfrm rot="16200000" flipH="1">
            <a:off x="3009450" y="3612286"/>
            <a:ext cx="2677384" cy="622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  <a:endCxn id="11" idx="1"/>
          </p:cNvCxnSpPr>
          <p:nvPr/>
        </p:nvCxnSpPr>
        <p:spPr>
          <a:xfrm flipV="1">
            <a:off x="6414539" y="3594382"/>
            <a:ext cx="1649621" cy="1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/>
          <p:cNvCxnSpPr>
            <a:cxnSpLocks/>
            <a:endCxn id="11" idx="1"/>
          </p:cNvCxnSpPr>
          <p:nvPr/>
        </p:nvCxnSpPr>
        <p:spPr>
          <a:xfrm>
            <a:off x="6414539" y="2583264"/>
            <a:ext cx="1649621" cy="1011118"/>
          </a:xfrm>
          <a:prstGeom prst="bentConnector3">
            <a:avLst>
              <a:gd name="adj1" fmla="val 516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4" idx="3"/>
            <a:endCxn id="13" idx="1"/>
          </p:cNvCxnSpPr>
          <p:nvPr/>
        </p:nvCxnSpPr>
        <p:spPr>
          <a:xfrm>
            <a:off x="2924306" y="2583264"/>
            <a:ext cx="1800791" cy="14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/>
          <p:cNvCxnSpPr>
            <a:cxnSpLocks/>
            <a:stCxn id="7" idx="3"/>
            <a:endCxn id="11" idx="1"/>
          </p:cNvCxnSpPr>
          <p:nvPr/>
        </p:nvCxnSpPr>
        <p:spPr>
          <a:xfrm flipV="1">
            <a:off x="6459236" y="3594382"/>
            <a:ext cx="1604924" cy="166769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288DA5-5420-AE4F-6F2E-2A880D36483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037048" y="3739963"/>
            <a:ext cx="655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48C375E9-93D9-37A6-AC4E-084EE276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E642C4-0804-F5CB-C156-16B11A8B2B42}"/>
              </a:ext>
            </a:extLst>
          </p:cNvPr>
          <p:cNvSpPr/>
          <p:nvPr/>
        </p:nvSpPr>
        <p:spPr>
          <a:xfrm>
            <a:off x="0" y="-8014"/>
            <a:ext cx="2407920" cy="399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Appendix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/>
          <p:nvPr/>
        </p:nvSpPr>
        <p:spPr>
          <a:xfrm>
            <a:off x="474995" y="550277"/>
            <a:ext cx="8998264" cy="3054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4.</a:t>
            </a:r>
            <a:r>
              <a:rPr lang="ko-KR" altLang="en-US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립 테스트 </a:t>
            </a:r>
            <a:r>
              <a:rPr lang="en-US" altLang="ko-KR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-</a:t>
            </a:r>
            <a:r>
              <a:rPr lang="ko-KR" altLang="en-US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 립 제품이 나에게 어울리는 컬러인지 알아보기</a:t>
            </a:r>
            <a:r>
              <a:rPr lang="en-US" altLang="ko-KR" sz="2400" b="1" dirty="0">
                <a:solidFill>
                  <a:schemeClr val="tx1"/>
                </a:solidFill>
                <a:latin typeface="KoPub돋움체 Bold"/>
                <a:ea typeface="KoPub돋움체 Bold"/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73392" y="1155023"/>
            <a:ext cx="1800000" cy="55547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립 테스트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73392" y="2182655"/>
            <a:ext cx="1800000" cy="690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메인화면에서 </a:t>
            </a:r>
            <a:endParaRPr lang="en-US" altLang="ko-KR" sz="120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‘lip’ </a:t>
            </a: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3473392" y="1710500"/>
            <a:ext cx="0" cy="472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750446" y="3797810"/>
            <a:ext cx="1800000" cy="5554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퍼스널 컬러에 어울리는 립 컬러인지 반환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73392" y="3217767"/>
            <a:ext cx="1800000" cy="5554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립 제품 이미지</a:t>
            </a:r>
          </a:p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업로드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741488" y="3786194"/>
            <a:ext cx="1800000" cy="5554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나에게 어울리는</a:t>
            </a:r>
          </a:p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컬러인지 확인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573392" y="4134671"/>
            <a:ext cx="1800000" cy="5554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fast api </a:t>
            </a: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</a:t>
            </a:r>
          </a:p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파일 전송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73392" y="5035602"/>
            <a:ext cx="1800000" cy="5554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립 컬러 추출</a:t>
            </a:r>
          </a:p>
        </p:txBody>
      </p:sp>
      <p:cxnSp>
        <p:nvCxnSpPr>
          <p:cNvPr id="35" name="직선 화살표 연결선 34"/>
          <p:cNvCxnSpPr>
            <a:cxnSpLocks/>
          </p:cNvCxnSpPr>
          <p:nvPr/>
        </p:nvCxnSpPr>
        <p:spPr>
          <a:xfrm>
            <a:off x="3407252" y="2873431"/>
            <a:ext cx="0" cy="34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cxnSpLocks/>
          </p:cNvCxnSpPr>
          <p:nvPr/>
        </p:nvCxnSpPr>
        <p:spPr>
          <a:xfrm>
            <a:off x="3473392" y="3781789"/>
            <a:ext cx="0" cy="35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cxnSpLocks/>
          </p:cNvCxnSpPr>
          <p:nvPr/>
        </p:nvCxnSpPr>
        <p:spPr>
          <a:xfrm>
            <a:off x="3473392" y="4690147"/>
            <a:ext cx="0" cy="35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/>
          <p:cNvCxnSpPr>
            <a:stCxn id="4" idx="3"/>
            <a:endCxn id="23" idx="1"/>
          </p:cNvCxnSpPr>
          <p:nvPr/>
        </p:nvCxnSpPr>
        <p:spPr>
          <a:xfrm>
            <a:off x="4373392" y="2528043"/>
            <a:ext cx="377054" cy="15475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/>
          <p:cNvCxnSpPr>
            <a:stCxn id="32" idx="2"/>
            <a:endCxn id="23" idx="2"/>
          </p:cNvCxnSpPr>
          <p:nvPr/>
        </p:nvCxnSpPr>
        <p:spPr>
          <a:xfrm rot="5400000" flipH="1" flipV="1">
            <a:off x="3943023" y="3883656"/>
            <a:ext cx="1237791" cy="2177054"/>
          </a:xfrm>
          <a:prstGeom prst="bentConnector3">
            <a:avLst>
              <a:gd name="adj1" fmla="val -1846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3" idx="3"/>
            <a:endCxn id="28" idx="1"/>
          </p:cNvCxnSpPr>
          <p:nvPr/>
        </p:nvCxnSpPr>
        <p:spPr>
          <a:xfrm flipV="1">
            <a:off x="6550446" y="4063932"/>
            <a:ext cx="1191042" cy="11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948EF1E1-8DBB-DCAB-A1C5-965C4431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4B8FE8-43E7-FAB6-900B-95E93859B84F}"/>
              </a:ext>
            </a:extLst>
          </p:cNvPr>
          <p:cNvSpPr/>
          <p:nvPr/>
        </p:nvSpPr>
        <p:spPr>
          <a:xfrm>
            <a:off x="0" y="-8014"/>
            <a:ext cx="2407920" cy="39905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Appendix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34DE3A-A71D-33C6-1E0E-E81F098271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A78B32-356A-CBB9-3BBE-64E9E32407B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23</a:t>
            </a:fld>
            <a:endParaRPr lang="ko-KR" altLang="en-US" noProof="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4DA3514-AD5B-3850-B65E-98614F2C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sz="2400" spc="0" dirty="0"/>
              <a:t>4.1 </a:t>
            </a:r>
            <a:r>
              <a:rPr lang="ko-KR" altLang="en-US" sz="2400" spc="0" dirty="0"/>
              <a:t>서비스 결과 분석</a:t>
            </a:r>
            <a:endParaRPr lang="ko-KR" altLang="en-US" sz="2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EF2DB6-0A28-E534-E517-2A3C4FD566F6}"/>
              </a:ext>
            </a:extLst>
          </p:cNvPr>
          <p:cNvGrpSpPr/>
          <p:nvPr/>
        </p:nvGrpSpPr>
        <p:grpSpPr>
          <a:xfrm>
            <a:off x="513079" y="1186080"/>
            <a:ext cx="11089641" cy="4757520"/>
            <a:chOff x="513079" y="1186080"/>
            <a:chExt cx="9057641" cy="400414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5C7297-C3F9-49BC-CBAD-85B2ACDDAB96}"/>
                </a:ext>
              </a:extLst>
            </p:cNvPr>
            <p:cNvSpPr/>
            <p:nvPr/>
          </p:nvSpPr>
          <p:spPr>
            <a:xfrm>
              <a:off x="2296160" y="1186080"/>
              <a:ext cx="3566160" cy="43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퍼스널 컬러 진단 서비스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431CE14-155E-8F96-900C-307C4D2DEE5E}"/>
                </a:ext>
              </a:extLst>
            </p:cNvPr>
            <p:cNvSpPr/>
            <p:nvPr/>
          </p:nvSpPr>
          <p:spPr>
            <a:xfrm>
              <a:off x="6004560" y="1186080"/>
              <a:ext cx="3566160" cy="43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상황별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코디 추천 서비스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C7B6DD-2CB2-E105-8EEF-C9692151D708}"/>
                </a:ext>
              </a:extLst>
            </p:cNvPr>
            <p:cNvSpPr/>
            <p:nvPr/>
          </p:nvSpPr>
          <p:spPr>
            <a:xfrm>
              <a:off x="2296160" y="1724159"/>
              <a:ext cx="3566160" cy="16863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 서비스들과 차별화된 다수의 딥러닝 모델 적용을 통해서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객관적인 결과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제시함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립 색깔의 퍼스널 컬러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알아볼 수 있는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편리하고 유익한 기능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추가적으로 제시함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입장에서 정확도 높은 결과를 얻을 수 있도록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체계적이고 단계별 실험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진행함 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FBB01D-FE1D-511C-5B22-29D7E9FBE79C}"/>
                </a:ext>
              </a:extLst>
            </p:cNvPr>
            <p:cNvSpPr/>
            <p:nvPr/>
          </p:nvSpPr>
          <p:spPr>
            <a:xfrm>
              <a:off x="6004560" y="1724159"/>
              <a:ext cx="3566160" cy="16863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사용자의 퍼스널 컬러 톤과 원하는 룩을 매칭하여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진단받은 퍼스널 컬러 톤을 보다 효과적으로 활용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할 수 있도록 함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퍼스널 컬러 톤 별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어울리는 컬러와 어울리지 않는 컬러를 함께 제시하여 부가적으로 유익한 정보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제공함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349A22-3D8B-1BEF-A556-E61BC499822E}"/>
                </a:ext>
              </a:extLst>
            </p:cNvPr>
            <p:cNvSpPr/>
            <p:nvPr/>
          </p:nvSpPr>
          <p:spPr>
            <a:xfrm>
              <a:off x="2296160" y="3503840"/>
              <a:ext cx="3566160" cy="16863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정확도는 상당히 개선되었으나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epoch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증가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 확대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보완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 외의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metrics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활용을 통해서 성능 개선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이뤄낼 수 있을 것으로 예상됨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연예인 데이터셋이 아닌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일반인의 다각도 사진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통해 실험한다면 좀 더 현실적인 피부색 반영이 가능할 것임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F2BABC-91F0-558D-FAE5-A5BFFFAE6512}"/>
                </a:ext>
              </a:extLst>
            </p:cNvPr>
            <p:cNvSpPr/>
            <p:nvPr/>
          </p:nvSpPr>
          <p:spPr>
            <a:xfrm>
              <a:off x="6004560" y="3503840"/>
              <a:ext cx="3566160" cy="16863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spcAft>
                  <a:spcPts val="500"/>
                </a:spcAft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룩을 실제 제품과 매칭하여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실질적 사용자가 어떤 옷을 구매 해야 하는지 등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코디 추천 서비스의 구체화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가능할 것으로 예상됨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C4CDB3-4187-2C43-81F8-4EF5440E8897}"/>
                </a:ext>
              </a:extLst>
            </p:cNvPr>
            <p:cNvSpPr/>
            <p:nvPr/>
          </p:nvSpPr>
          <p:spPr>
            <a:xfrm>
              <a:off x="513079" y="1724159"/>
              <a:ext cx="1559561" cy="16863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8AC0A51-66DC-96BA-CD7D-43D05C859897}"/>
                </a:ext>
              </a:extLst>
            </p:cNvPr>
            <p:cNvSpPr/>
            <p:nvPr/>
          </p:nvSpPr>
          <p:spPr>
            <a:xfrm>
              <a:off x="513079" y="3503840"/>
              <a:ext cx="1559561" cy="168638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5376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34DE3A-A71D-33C6-1E0E-E81F098271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A78B32-356A-CBB9-3BBE-64E9E32407B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24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15256-C947-29E2-EA3B-B73CB3D3CD57}"/>
              </a:ext>
            </a:extLst>
          </p:cNvPr>
          <p:cNvSpPr txBox="1"/>
          <p:nvPr/>
        </p:nvSpPr>
        <p:spPr>
          <a:xfrm>
            <a:off x="4455460" y="4429803"/>
            <a:ext cx="320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pic>
        <p:nvPicPr>
          <p:cNvPr id="11" name="그림 10" descr="텍스트, 옅은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914733E8-F7A0-7243-5163-1DE6F036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45" y="1398494"/>
            <a:ext cx="3031309" cy="30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7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spc="0" dirty="0"/>
              <a:t>1.1 </a:t>
            </a:r>
            <a:r>
              <a:rPr lang="ko-KR" altLang="en-US" sz="2400" spc="0" dirty="0"/>
              <a:t>프로젝트 주제 선정 배경 및 목적</a:t>
            </a:r>
          </a:p>
        </p:txBody>
      </p:sp>
      <p:sp>
        <p:nvSpPr>
          <p:cNvPr id="12" name="직사각형 11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28616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3200307"/>
            <a:ext cx="5472000" cy="1713448"/>
          </a:xfrm>
        </p:spPr>
        <p:txBody>
          <a:bodyPr rtlCol="0"/>
          <a:lstStyle/>
          <a:p>
            <a:pPr rtl="0"/>
            <a:r>
              <a:rPr lang="ko-KR" altLang="en-US" sz="1200" dirty="0"/>
              <a:t>소비 주체로 떠오르는 </a:t>
            </a:r>
            <a:r>
              <a:rPr lang="en-US" altLang="ko-KR" sz="1200" dirty="0"/>
              <a:t>MZ </a:t>
            </a:r>
            <a:r>
              <a:rPr lang="ko-KR" altLang="en-US" sz="1200" dirty="0"/>
              <a:t>세대의 개성 있는 소비 트렌드 확산</a:t>
            </a:r>
            <a:endParaRPr lang="en-US" altLang="ko-KR" sz="1200" dirty="0"/>
          </a:p>
          <a:p>
            <a:pPr rtl="0"/>
            <a:r>
              <a:rPr lang="ko-KR" altLang="en-US" sz="1200" dirty="0"/>
              <a:t>개인의 특성에 맞는 </a:t>
            </a:r>
            <a:r>
              <a:rPr lang="en-US" altLang="ko-KR" sz="1200" dirty="0"/>
              <a:t>‘</a:t>
            </a:r>
            <a:r>
              <a:rPr lang="ko-KR" altLang="en-US" sz="1200" dirty="0"/>
              <a:t>맞춤형</a:t>
            </a:r>
            <a:r>
              <a:rPr lang="en-US" altLang="ko-KR" sz="1200" dirty="0"/>
              <a:t>‘ </a:t>
            </a:r>
            <a:r>
              <a:rPr lang="ko-KR" altLang="en-US" sz="1200" dirty="0"/>
              <a:t>퍼스널 컬러 진단에 대한 관심 고조</a:t>
            </a:r>
            <a:endParaRPr lang="en-US" altLang="ko-KR" sz="1200" dirty="0"/>
          </a:p>
          <a:p>
            <a:pPr rtl="0"/>
            <a:r>
              <a:rPr lang="ko-KR" altLang="en-US" sz="1200" dirty="0"/>
              <a:t>마케팅</a:t>
            </a:r>
            <a:r>
              <a:rPr lang="en-US" altLang="ko-KR" sz="1200" dirty="0"/>
              <a:t>, </a:t>
            </a:r>
            <a:r>
              <a:rPr lang="ko-KR" altLang="en-US" sz="1200" dirty="0"/>
              <a:t>연예계 방송 등 </a:t>
            </a:r>
            <a:r>
              <a:rPr lang="en-US" altLang="ko-KR" sz="1200" dirty="0"/>
              <a:t>‘</a:t>
            </a:r>
            <a:r>
              <a:rPr lang="ko-KR" altLang="en-US" sz="1200" dirty="0"/>
              <a:t>퍼스널 컬러</a:t>
            </a:r>
            <a:r>
              <a:rPr lang="en-US" altLang="ko-KR" sz="1200" dirty="0"/>
              <a:t>＇</a:t>
            </a:r>
            <a:r>
              <a:rPr lang="ko-KR" altLang="en-US" sz="1200" dirty="0"/>
              <a:t>컨텐츠 증가 중</a:t>
            </a:r>
          </a:p>
        </p:txBody>
      </p:sp>
      <p:cxnSp>
        <p:nvCxnSpPr>
          <p:cNvPr id="11" name="직선 연결선(S) 10" descr="슬라이드 구분선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969000" y="2400601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 descr="오른쪽 강조선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28616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3197293"/>
            <a:ext cx="5472113" cy="1714500"/>
          </a:xfrm>
        </p:spPr>
        <p:txBody>
          <a:bodyPr rtlCol="0"/>
          <a:lstStyle/>
          <a:p>
            <a:pPr rtl="0"/>
            <a:r>
              <a:rPr lang="en-US" altLang="ko-KR" sz="1200" dirty="0"/>
              <a:t>1</a:t>
            </a:r>
            <a:r>
              <a:rPr lang="ko-KR" altLang="en-US" sz="1200" dirty="0"/>
              <a:t>인 약 </a:t>
            </a:r>
            <a:r>
              <a:rPr lang="en-US" altLang="ko-KR" sz="1200" dirty="0"/>
              <a:t>5-15</a:t>
            </a:r>
            <a:r>
              <a:rPr lang="ko-KR" altLang="en-US" sz="1200" dirty="0"/>
              <a:t>만원대의 부담스러운 가격대로 퍼스널 컬러 진단 컨설팅 성행 중</a:t>
            </a:r>
            <a:endParaRPr lang="en-US" altLang="ko-KR" sz="1200" dirty="0"/>
          </a:p>
          <a:p>
            <a:pPr rtl="0"/>
            <a:r>
              <a:rPr lang="ko-KR" altLang="en-US" sz="1200" dirty="0"/>
              <a:t>퍼스널 컬러 트렌드에 따라 신뢰도가 떨어지는 민간 자격 컨설팅 증가 중</a:t>
            </a:r>
            <a:endParaRPr lang="en-US" altLang="ko-KR" sz="1200" dirty="0"/>
          </a:p>
          <a:p>
            <a:pPr rtl="0"/>
            <a:r>
              <a:rPr lang="ko-KR" altLang="en-US" sz="1200" dirty="0"/>
              <a:t>높은 가격 진입장벽 대비</a:t>
            </a:r>
            <a:r>
              <a:rPr lang="en-US" altLang="ko-KR" sz="1200" dirty="0"/>
              <a:t>, </a:t>
            </a:r>
            <a:r>
              <a:rPr lang="ko-KR" altLang="en-US" sz="1200" dirty="0"/>
              <a:t>진단하는 사람에 따라 </a:t>
            </a:r>
            <a:r>
              <a:rPr lang="en-US" altLang="ko-KR" sz="1200" dirty="0"/>
              <a:t>‘</a:t>
            </a:r>
            <a:r>
              <a:rPr lang="ko-KR" altLang="en-US" sz="1200" dirty="0"/>
              <a:t>퍼스널 컬러</a:t>
            </a:r>
            <a:r>
              <a:rPr lang="en-US" altLang="ko-KR" sz="1200" dirty="0"/>
              <a:t>’</a:t>
            </a:r>
            <a:r>
              <a:rPr lang="ko-KR" altLang="en-US" sz="1200" dirty="0"/>
              <a:t>가 달라지는 불만족스러운 소비 현상 발생  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D9B3D2-6CF7-FC5F-E380-90E400BA773A}"/>
              </a:ext>
            </a:extLst>
          </p:cNvPr>
          <p:cNvSpPr/>
          <p:nvPr/>
        </p:nvSpPr>
        <p:spPr>
          <a:xfrm>
            <a:off x="367550" y="2586449"/>
            <a:ext cx="317500" cy="317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7512CDF-8CD5-601F-BEAD-850E0ACA764D}"/>
              </a:ext>
            </a:extLst>
          </p:cNvPr>
          <p:cNvSpPr/>
          <p:nvPr/>
        </p:nvSpPr>
        <p:spPr>
          <a:xfrm>
            <a:off x="6341950" y="2586449"/>
            <a:ext cx="317500" cy="317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0050" y="2628782"/>
            <a:ext cx="4964199" cy="360000"/>
          </a:xfrm>
        </p:spPr>
        <p:txBody>
          <a:bodyPr rtlCol="0"/>
          <a:lstStyle/>
          <a:p>
            <a:pPr rtl="0"/>
            <a:r>
              <a:rPr lang="ko-KR" altLang="en-US" sz="1400" dirty="0"/>
              <a:t>개성을 중시하는 라이프스타일 변화로 퍼스널 컬러 수요 증가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7800" y="2629307"/>
            <a:ext cx="4964199" cy="358775"/>
          </a:xfrm>
        </p:spPr>
        <p:txBody>
          <a:bodyPr rtlCol="0"/>
          <a:lstStyle/>
          <a:p>
            <a:pPr rtl="0"/>
            <a:r>
              <a:rPr lang="ko-KR" altLang="en-US" sz="1400" dirty="0"/>
              <a:t>높은 가격 대비 주관적 진단으로 인한 신뢰성 부족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EC3843-AA38-32DB-FDC4-F310DAAA9A7B}"/>
              </a:ext>
            </a:extLst>
          </p:cNvPr>
          <p:cNvSpPr/>
          <p:nvPr/>
        </p:nvSpPr>
        <p:spPr>
          <a:xfrm>
            <a:off x="367550" y="5072350"/>
            <a:ext cx="11404444" cy="10572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모델 바탕의 퍼스널 컬러 진단 서비스</a:t>
            </a:r>
            <a:r>
              <a:rPr lang="ko-KR" altLang="en-US" sz="1600" b="1" i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br>
              <a:rPr lang="en-US" altLang="ko-KR" sz="1600" b="1" i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i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소비자에게 </a:t>
            </a:r>
            <a:r>
              <a:rPr lang="ko-KR" altLang="en-US" sz="1600" b="1" i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객관적이고 편리한 퍼스널 스타일 코칭</a:t>
            </a:r>
            <a:r>
              <a:rPr lang="ko-KR" altLang="en-US" sz="1600" b="1" i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제공하고자 함</a:t>
            </a:r>
            <a:endParaRPr lang="en-US" altLang="ko-KR" sz="1600" b="1" i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8ECC90-86D9-2D01-A222-B08E98F44961}"/>
              </a:ext>
            </a:extLst>
          </p:cNvPr>
          <p:cNvSpPr/>
          <p:nvPr/>
        </p:nvSpPr>
        <p:spPr>
          <a:xfrm>
            <a:off x="367549" y="1431678"/>
            <a:ext cx="11404445" cy="5870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‘AI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피부색 감지를 통한 퍼스널 컬러 진단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 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</a:t>
            </a:r>
          </a:p>
        </p:txBody>
      </p:sp>
      <p:pic>
        <p:nvPicPr>
          <p:cNvPr id="3" name="그림 2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B3FCC1C4-C336-DC0F-158A-5490AB6E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7" y="1880909"/>
            <a:ext cx="3082190" cy="35082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718719-30A2-9FCF-7EF1-8714DC91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4" y="432000"/>
            <a:ext cx="10691345" cy="432000"/>
          </a:xfrm>
        </p:spPr>
        <p:txBody>
          <a:bodyPr/>
          <a:lstStyle/>
          <a:p>
            <a:r>
              <a:rPr lang="ko-KR" altLang="en-US" sz="2400" dirty="0"/>
              <a:t>개성을 중시하는 라이프스타일 변화로 퍼스널 컬러 수요 증가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B1155-F989-CD28-F8D3-0D8286B0C1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486" y="1008000"/>
            <a:ext cx="11339513" cy="360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600" dirty="0"/>
              <a:t>‘</a:t>
            </a:r>
            <a:r>
              <a:rPr lang="ko-KR" altLang="en-US" sz="1600" dirty="0"/>
              <a:t>나</a:t>
            </a:r>
            <a:r>
              <a:rPr lang="en-US" altLang="ko-KR" sz="1600" dirty="0"/>
              <a:t>‘ </a:t>
            </a:r>
            <a:r>
              <a:rPr lang="ko-KR" altLang="en-US" sz="1600" dirty="0"/>
              <a:t>중심의 소비 트렌드로 맞춤형 화장품</a:t>
            </a:r>
            <a:r>
              <a:rPr lang="en-US" altLang="ko-KR" sz="1600" dirty="0"/>
              <a:t>, </a:t>
            </a:r>
            <a:r>
              <a:rPr lang="ko-KR" altLang="en-US" sz="1600" dirty="0"/>
              <a:t>즉 맞춤형 뷰티 케어 시장 또한 꾸준히 성장 중임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D1D1AD-7146-CF62-64C2-8BE06121849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68BBCD-35B2-669F-EF8C-284DCEECA52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4</a:t>
            </a:fld>
            <a:endParaRPr lang="ko-KR" altLang="en-US" noProof="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F187EE-DA68-0324-0E31-1CE73D5372AB}"/>
              </a:ext>
            </a:extLst>
          </p:cNvPr>
          <p:cNvSpPr/>
          <p:nvPr/>
        </p:nvSpPr>
        <p:spPr>
          <a:xfrm>
            <a:off x="431800" y="353580"/>
            <a:ext cx="432000" cy="43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A</a:t>
            </a:r>
            <a:endParaRPr lang="ko-KR" altLang="en-US" sz="3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73B290-AC1B-FD1B-A7D5-AFFF691E45DF}"/>
              </a:ext>
            </a:extLst>
          </p:cNvPr>
          <p:cNvSpPr txBox="1"/>
          <p:nvPr/>
        </p:nvSpPr>
        <p:spPr>
          <a:xfrm>
            <a:off x="4014483" y="4936626"/>
            <a:ext cx="296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맞춤형 화장품 시장 규모의 상승</a:t>
            </a:r>
            <a:endParaRPr lang="en-US" altLang="ko-KR" sz="12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88" y="1688512"/>
            <a:ext cx="4676529" cy="2852916"/>
          </a:xfrm>
          <a:prstGeom prst="rect">
            <a:avLst/>
          </a:prstGeom>
        </p:spPr>
      </p:pic>
      <p:pic>
        <p:nvPicPr>
          <p:cNvPr id="22" name="Picture 6" descr="디지털 시대의 주역, MZ세대가 온다 | 신앙신보 | 천부교 진실의 전파자">
            <a:extLst>
              <a:ext uri="{FF2B5EF4-FFF2-40B4-BE49-F238E27FC236}">
                <a16:creationId xmlns:a16="http://schemas.microsoft.com/office/drawing/2014/main" id="{C3FB0C7F-8642-C853-128A-BCD93AD83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9" r="18771"/>
          <a:stretch/>
        </p:blipFill>
        <p:spPr bwMode="auto">
          <a:xfrm>
            <a:off x="424920" y="1880909"/>
            <a:ext cx="3173814" cy="25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73B290-AC1B-FD1B-A7D5-AFFF691E45DF}"/>
              </a:ext>
            </a:extLst>
          </p:cNvPr>
          <p:cNvSpPr txBox="1"/>
          <p:nvPr/>
        </p:nvSpPr>
        <p:spPr>
          <a:xfrm>
            <a:off x="431800" y="4524057"/>
            <a:ext cx="2966001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자기 중심적인 개성 있는 소비 지향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＇</a:t>
            </a:r>
            <a:r>
              <a:rPr lang="ko-KR" altLang="en-US" sz="1200" dirty="0"/>
              <a:t>나만의 스타일</a:t>
            </a:r>
            <a:r>
              <a:rPr lang="en-US" altLang="ko-KR" sz="1200" dirty="0"/>
              <a:t>’</a:t>
            </a:r>
            <a:r>
              <a:rPr lang="ko-KR" altLang="en-US" sz="1200" dirty="0"/>
              <a:t> </a:t>
            </a:r>
            <a:r>
              <a:rPr lang="en-US" altLang="ko-KR" sz="1200" dirty="0"/>
              <a:t>‘</a:t>
            </a:r>
            <a:r>
              <a:rPr lang="ko-KR" altLang="en-US" sz="1200" dirty="0"/>
              <a:t>맞춤형</a:t>
            </a:r>
            <a:r>
              <a:rPr lang="en-US" altLang="ko-KR" sz="1200" dirty="0"/>
              <a:t>’ </a:t>
            </a:r>
            <a:r>
              <a:rPr lang="ko-KR" altLang="en-US" sz="1200" dirty="0"/>
              <a:t>소비 지향</a:t>
            </a:r>
            <a:endParaRPr lang="en-US" altLang="ko-KR" sz="1200" dirty="0"/>
          </a:p>
        </p:txBody>
      </p:sp>
      <p:pic>
        <p:nvPicPr>
          <p:cNvPr id="4" name="그림 3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DE5DBBBF-0FE1-C063-89C6-58A6ED40F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9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398373"/>
            <a:ext cx="7426680" cy="14893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718719-30A2-9FCF-7EF1-8714DC91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2000"/>
            <a:ext cx="10674720" cy="432000"/>
          </a:xfrm>
        </p:spPr>
        <p:txBody>
          <a:bodyPr/>
          <a:lstStyle/>
          <a:p>
            <a:r>
              <a:rPr lang="ko-KR" altLang="en-US" sz="2400" dirty="0"/>
              <a:t>개성을 중시하는 라이프스타일 변화로 퍼스널 컬러 수요 증가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B1155-F989-CD28-F8D3-0D8286B0C1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소비 트렌드의 주역인 </a:t>
            </a:r>
            <a:r>
              <a:rPr lang="en-US" altLang="ko-KR" sz="1600" dirty="0"/>
              <a:t>MZ</a:t>
            </a:r>
            <a:r>
              <a:rPr lang="ko-KR" altLang="en-US" sz="1600" dirty="0"/>
              <a:t>세대의 </a:t>
            </a:r>
            <a:r>
              <a:rPr lang="en-US" altLang="ko-KR" sz="1600" dirty="0"/>
              <a:t>‘</a:t>
            </a:r>
            <a:r>
              <a:rPr lang="ko-KR" altLang="en-US" sz="1600" dirty="0"/>
              <a:t>나</a:t>
            </a:r>
            <a:r>
              <a:rPr lang="en-US" altLang="ko-KR" sz="1600" dirty="0"/>
              <a:t>‘ </a:t>
            </a:r>
            <a:r>
              <a:rPr lang="ko-KR" altLang="en-US" sz="1600" dirty="0"/>
              <a:t>중심의 소비 추세로 증가하는 퍼스널 컬러 수요 대응을 위해</a:t>
            </a:r>
            <a:r>
              <a:rPr lang="en-US" altLang="ko-KR" sz="1600" dirty="0"/>
              <a:t>, </a:t>
            </a:r>
            <a:r>
              <a:rPr lang="ko-KR" altLang="en-US" sz="1600" dirty="0"/>
              <a:t>퍼스널 컬러를 활용한 </a:t>
            </a:r>
            <a:br>
              <a:rPr lang="en-US" altLang="ko-KR" sz="1600" dirty="0"/>
            </a:br>
            <a:r>
              <a:rPr lang="ko-KR" altLang="en-US" sz="1600" dirty="0"/>
              <a:t>마케팅 및 관련 인재 양성이 활발해지고 있음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D1D1AD-7146-CF62-64C2-8BE06121849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68BBCD-35B2-669F-EF8C-284DCEECA52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5</a:t>
            </a:fld>
            <a:endParaRPr lang="ko-KR" altLang="en-US" noProof="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F187EE-DA68-0324-0E31-1CE73D5372AB}"/>
              </a:ext>
            </a:extLst>
          </p:cNvPr>
          <p:cNvSpPr/>
          <p:nvPr/>
        </p:nvSpPr>
        <p:spPr>
          <a:xfrm>
            <a:off x="431800" y="353580"/>
            <a:ext cx="432000" cy="43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A</a:t>
            </a:r>
            <a:endParaRPr lang="ko-KR" altLang="en-US" sz="3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762488-31D2-C17A-FF12-FED523354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3" y="1723019"/>
            <a:ext cx="3787021" cy="3420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BE1A66-ECEC-4DDE-6A95-F6DFD7C60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735" y="3264439"/>
            <a:ext cx="4502300" cy="2458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associate_pic">
            <a:extLst>
              <a:ext uri="{FF2B5EF4-FFF2-40B4-BE49-F238E27FC236}">
                <a16:creationId xmlns:a16="http://schemas.microsoft.com/office/drawing/2014/main" id="{FB1EB9EF-C3ED-F4CF-C322-BC7049AB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578" y="1787237"/>
            <a:ext cx="2456976" cy="24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25E67D35-6504-76A6-5F6C-211E147E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부산 퍼스널컬러 진단 가격 보니따칸데레 : 네이버 블로그">
            <a:extLst>
              <a:ext uri="{FF2B5EF4-FFF2-40B4-BE49-F238E27FC236}">
                <a16:creationId xmlns:a16="http://schemas.microsoft.com/office/drawing/2014/main" id="{1FF42074-8CE0-49CC-14B2-EFF1B7FF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76" y="3119097"/>
            <a:ext cx="4168607" cy="3142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718719-30A2-9FCF-7EF1-8714DC91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altLang="ko-KR" sz="2400" dirty="0"/>
              <a:t> 	</a:t>
            </a:r>
            <a:r>
              <a:rPr lang="ko-KR" altLang="en-US" sz="2400" dirty="0"/>
              <a:t>높은 가격 대비 주관적 진단으로 인한 신뢰성 부족 문제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B1155-F989-CD28-F8D3-0D8286B0C1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/>
              <a:t>퍼스널 컬러 진단은 </a:t>
            </a:r>
            <a:r>
              <a:rPr lang="en-US" altLang="ko-KR" dirty="0"/>
              <a:t>1</a:t>
            </a:r>
            <a:r>
              <a:rPr lang="ko-KR" altLang="en-US" dirty="0"/>
              <a:t>인 기준 약 </a:t>
            </a:r>
            <a:r>
              <a:rPr lang="en-US" altLang="ko-KR" dirty="0"/>
              <a:t>5~15</a:t>
            </a:r>
            <a:r>
              <a:rPr lang="ko-KR" altLang="en-US" dirty="0"/>
              <a:t>만원의 높은 가격대로 소비자 부담이 큰 반면</a:t>
            </a:r>
            <a:r>
              <a:rPr lang="en-US" altLang="ko-KR" dirty="0"/>
              <a:t>, </a:t>
            </a:r>
            <a:r>
              <a:rPr lang="ko-KR" altLang="en-US" dirty="0"/>
              <a:t>공신력 부족한 민간 </a:t>
            </a:r>
            <a:br>
              <a:rPr lang="en-US" altLang="ko-KR" dirty="0"/>
            </a:br>
            <a:r>
              <a:rPr lang="ko-KR" altLang="en-US" dirty="0"/>
              <a:t>자격증의 증가 및 주관적 판단에 따른 진단이라는 문제가 제기됨 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D1D1AD-7146-CF62-64C2-8BE06121849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68BBCD-35B2-669F-EF8C-284DCEECA52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6</a:t>
            </a:fld>
            <a:endParaRPr lang="ko-KR" altLang="en-US" noProof="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F187EE-DA68-0324-0E31-1CE73D5372AB}"/>
              </a:ext>
            </a:extLst>
          </p:cNvPr>
          <p:cNvSpPr/>
          <p:nvPr/>
        </p:nvSpPr>
        <p:spPr>
          <a:xfrm>
            <a:off x="431800" y="353580"/>
            <a:ext cx="432000" cy="432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B</a:t>
            </a:r>
            <a:endParaRPr lang="ko-KR" altLang="en-US" sz="3200" b="1" dirty="0"/>
          </a:p>
        </p:txBody>
      </p:sp>
      <p:pic>
        <p:nvPicPr>
          <p:cNvPr id="4098" name="Picture 2" descr="서울 퍼스널컬러 진단 가격 신도림 더컬러컨설팅 찐후기 : 네이버 블로그">
            <a:extLst>
              <a:ext uri="{FF2B5EF4-FFF2-40B4-BE49-F238E27FC236}">
                <a16:creationId xmlns:a16="http://schemas.microsoft.com/office/drawing/2014/main" id="{1C636F76-AD76-46A8-DFD2-7EAC08C0B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107342"/>
            <a:ext cx="4472047" cy="3488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4AF42F-2B8D-9A1D-8193-62F4F460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90" y="1911245"/>
            <a:ext cx="5483643" cy="2176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AB8322-9E8C-6DF8-A1B6-94BB697AB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503" y="4018629"/>
            <a:ext cx="5153025" cy="13430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C6B009-D5CC-0F6E-203D-365AC2D65A0C}"/>
              </a:ext>
            </a:extLst>
          </p:cNvPr>
          <p:cNvSpPr/>
          <p:nvPr/>
        </p:nvSpPr>
        <p:spPr>
          <a:xfrm>
            <a:off x="1476462" y="2728397"/>
            <a:ext cx="998290" cy="2590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FC7FCF-6EAE-57EB-4C5A-3F5CFE747915}"/>
              </a:ext>
            </a:extLst>
          </p:cNvPr>
          <p:cNvSpPr/>
          <p:nvPr/>
        </p:nvSpPr>
        <p:spPr>
          <a:xfrm>
            <a:off x="6126595" y="3615655"/>
            <a:ext cx="3772413" cy="34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B549AF-8E23-C6FF-404B-34E06446FBCB}"/>
              </a:ext>
            </a:extLst>
          </p:cNvPr>
          <p:cNvSpPr/>
          <p:nvPr/>
        </p:nvSpPr>
        <p:spPr>
          <a:xfrm>
            <a:off x="6551803" y="4874004"/>
            <a:ext cx="1879133" cy="209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2B2774C4-D94C-99C4-26A4-27D9122D5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9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A6CC67-9D8B-3196-A0E8-4FA62D7FDE16}"/>
              </a:ext>
            </a:extLst>
          </p:cNvPr>
          <p:cNvSpPr/>
          <p:nvPr/>
        </p:nvSpPr>
        <p:spPr>
          <a:xfrm>
            <a:off x="9768115" y="1392634"/>
            <a:ext cx="2003886" cy="4244136"/>
          </a:xfrm>
          <a:prstGeom prst="rect">
            <a:avLst/>
          </a:prstGeom>
          <a:solidFill>
            <a:schemeClr val="accent6">
              <a:lumMod val="20000"/>
              <a:lumOff val="80000"/>
              <a:alpha val="46000"/>
            </a:schemeClr>
          </a:solidFill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ED0741-FA14-3C85-700B-DB1D588FDFF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ko-KR" altLang="en-US" noProof="0"/>
              <a:t>바닥글 추가</a:t>
            </a:r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440423-E176-158F-06D3-B90B1075CC9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ko-KR" noProof="0" smtClean="0"/>
              <a:pPr rtl="0"/>
              <a:t>7</a:t>
            </a:fld>
            <a:endParaRPr lang="ko-KR" altLang="en-US" noProof="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E7C0530-7C6D-5A3C-5A76-74D75AD4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sz="2400" spc="0" dirty="0"/>
              <a:t>1.2 </a:t>
            </a:r>
            <a:r>
              <a:rPr lang="ko-KR" altLang="en-US" sz="2400" spc="0" dirty="0"/>
              <a:t>유사 서비스 분석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985C5B1A-18E5-F65C-CF84-95F0B6803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428016"/>
              </p:ext>
            </p:extLst>
          </p:nvPr>
        </p:nvGraphicFramePr>
        <p:xfrm>
          <a:off x="537029" y="1232749"/>
          <a:ext cx="11222972" cy="44040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8197">
                  <a:extLst>
                    <a:ext uri="{9D8B030D-6E8A-4147-A177-3AD203B41FA5}">
                      <a16:colId xmlns:a16="http://schemas.microsoft.com/office/drawing/2014/main" val="2568358536"/>
                    </a:ext>
                  </a:extLst>
                </a:gridCol>
                <a:gridCol w="1998955">
                  <a:extLst>
                    <a:ext uri="{9D8B030D-6E8A-4147-A177-3AD203B41FA5}">
                      <a16:colId xmlns:a16="http://schemas.microsoft.com/office/drawing/2014/main" val="4214779337"/>
                    </a:ext>
                  </a:extLst>
                </a:gridCol>
                <a:gridCol w="1998955">
                  <a:extLst>
                    <a:ext uri="{9D8B030D-6E8A-4147-A177-3AD203B41FA5}">
                      <a16:colId xmlns:a16="http://schemas.microsoft.com/office/drawing/2014/main" val="2655909901"/>
                    </a:ext>
                  </a:extLst>
                </a:gridCol>
                <a:gridCol w="1998955">
                  <a:extLst>
                    <a:ext uri="{9D8B030D-6E8A-4147-A177-3AD203B41FA5}">
                      <a16:colId xmlns:a16="http://schemas.microsoft.com/office/drawing/2014/main" val="2852623232"/>
                    </a:ext>
                  </a:extLst>
                </a:gridCol>
                <a:gridCol w="1998955">
                  <a:extLst>
                    <a:ext uri="{9D8B030D-6E8A-4147-A177-3AD203B41FA5}">
                      <a16:colId xmlns:a16="http://schemas.microsoft.com/office/drawing/2014/main" val="3467964472"/>
                    </a:ext>
                  </a:extLst>
                </a:gridCol>
                <a:gridCol w="1998955">
                  <a:extLst>
                    <a:ext uri="{9D8B030D-6E8A-4147-A177-3AD203B41FA5}">
                      <a16:colId xmlns:a16="http://schemas.microsoft.com/office/drawing/2014/main" val="2274092194"/>
                    </a:ext>
                  </a:extLst>
                </a:gridCol>
              </a:tblGrid>
              <a:tr h="65388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Colorize Me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잼페이스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mycolor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시사점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차별점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30070"/>
                  </a:ext>
                </a:extLst>
              </a:tr>
              <a:tr h="750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299681"/>
                  </a:ext>
                </a:extLst>
              </a:tr>
              <a:tr h="750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 추출방식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 클릭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수동적 추출방식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 추출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랜드마크 감지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통한 피부색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부위별 자동 색 추출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활용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Face segmentation </a:t>
                      </a:r>
                      <a:br>
                        <a:rPr lang="en-US" altLang="ko-KR" sz="14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부위별 색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17756"/>
                  </a:ext>
                </a:extLst>
              </a:tr>
              <a:tr h="750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업로드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업로드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캠 촬영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872232"/>
                  </a:ext>
                </a:extLst>
              </a:tr>
              <a:tr h="750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어울리는 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어울리지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않는 색 팔레트 형식 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톤에 부합하는 제품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퍼스널컬러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유형별 연예인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간단한 메이크업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스타일링 팁 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퍼스널 컬러 활용을 위한 구체적 가이드 미흡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립 컬러 퍼스널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컬러 분석 및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 별 스타일링 코디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773768"/>
                  </a:ext>
                </a:extLst>
              </a:tr>
              <a:tr h="750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퍼스널 컬러 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컬러 유형에 대응되는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포괄적인 색 팔레트 매칭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선택에 따른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수동적 진단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랜드마크 내 피부색에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따른 포괄적 색 팔레트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선택에 따른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주관적 기준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혹은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포괄적 진단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논문 및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바탕의</a:t>
                      </a:r>
                      <a:br>
                        <a:rPr lang="en-US" altLang="ko-KR" sz="12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객관적인 퍼스널 컬러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691374"/>
                  </a:ext>
                </a:extLst>
              </a:tr>
            </a:tbl>
          </a:graphicData>
        </a:graphic>
      </p:graphicFrame>
      <p:pic>
        <p:nvPicPr>
          <p:cNvPr id="2" name="그림 1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1A356A67-A01A-4658-27A6-BC504256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1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spc="0" dirty="0"/>
              <a:t>1.3 </a:t>
            </a:r>
            <a:r>
              <a:rPr lang="ko-KR" altLang="en-US" sz="2400" spc="0" dirty="0"/>
              <a:t>프로젝트 업무 분장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8</a:t>
            </a:fld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F86FD6-D473-760C-2541-FBAD2EADD858}"/>
              </a:ext>
            </a:extLst>
          </p:cNvPr>
          <p:cNvSpPr/>
          <p:nvPr/>
        </p:nvSpPr>
        <p:spPr>
          <a:xfrm>
            <a:off x="8432800" y="1625600"/>
            <a:ext cx="25654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멘토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E13E19-359F-60EE-199F-A2567C5FB392}"/>
              </a:ext>
            </a:extLst>
          </p:cNvPr>
          <p:cNvSpPr/>
          <p:nvPr/>
        </p:nvSpPr>
        <p:spPr>
          <a:xfrm>
            <a:off x="8432800" y="2065658"/>
            <a:ext cx="2565400" cy="37843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김태우 멘토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한화시스템 재직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프로젝트 총괄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김도건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멘토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한화시스템 재직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Computer vision, AI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전문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98A1BDB-491B-89DC-0DBE-90109CA10478}"/>
              </a:ext>
            </a:extLst>
          </p:cNvPr>
          <p:cNvGrpSpPr/>
          <p:nvPr/>
        </p:nvGrpSpPr>
        <p:grpSpPr>
          <a:xfrm>
            <a:off x="1752600" y="1358900"/>
            <a:ext cx="5334000" cy="4491099"/>
            <a:chOff x="1752600" y="1625600"/>
            <a:chExt cx="4902200" cy="440689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3C7631-B97C-FCFF-9D65-C11F118F097C}"/>
                </a:ext>
              </a:extLst>
            </p:cNvPr>
            <p:cNvSpPr/>
            <p:nvPr/>
          </p:nvSpPr>
          <p:spPr>
            <a:xfrm>
              <a:off x="3175000" y="1625600"/>
              <a:ext cx="2044700" cy="36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총괄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71C98EE-9C40-55B2-367D-27DAAC95E655}"/>
                </a:ext>
              </a:extLst>
            </p:cNvPr>
            <p:cNvSpPr/>
            <p:nvPr/>
          </p:nvSpPr>
          <p:spPr>
            <a:xfrm>
              <a:off x="3175000" y="1985600"/>
              <a:ext cx="2044700" cy="437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강성구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229FC7A-5838-37F6-BDDD-6007E51595B2}"/>
                </a:ext>
              </a:extLst>
            </p:cNvPr>
            <p:cNvSpPr/>
            <p:nvPr/>
          </p:nvSpPr>
          <p:spPr>
            <a:xfrm>
              <a:off x="1752600" y="2820075"/>
              <a:ext cx="2044700" cy="36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백엔드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기획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3B2B0E5-7520-4F3F-03EB-D9B28452B38E}"/>
                </a:ext>
              </a:extLst>
            </p:cNvPr>
            <p:cNvSpPr/>
            <p:nvPr/>
          </p:nvSpPr>
          <p:spPr>
            <a:xfrm>
              <a:off x="1752600" y="3180075"/>
              <a:ext cx="2044700" cy="437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강성구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박윤수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E194C44-35DE-EDF9-6434-63E79BAE7624}"/>
                </a:ext>
              </a:extLst>
            </p:cNvPr>
            <p:cNvSpPr/>
            <p:nvPr/>
          </p:nvSpPr>
          <p:spPr>
            <a:xfrm>
              <a:off x="4610100" y="2820075"/>
              <a:ext cx="2044700" cy="36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기획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0FCA8B-E41D-9B33-9D47-ADDC691A1D60}"/>
                </a:ext>
              </a:extLst>
            </p:cNvPr>
            <p:cNvSpPr/>
            <p:nvPr/>
          </p:nvSpPr>
          <p:spPr>
            <a:xfrm>
              <a:off x="4610100" y="3180075"/>
              <a:ext cx="2044700" cy="437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박소영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황예빈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B8514-E595-2AFE-2CF1-E085B5057E0F}"/>
                </a:ext>
              </a:extLst>
            </p:cNvPr>
            <p:cNvSpPr/>
            <p:nvPr/>
          </p:nvSpPr>
          <p:spPr>
            <a:xfrm>
              <a:off x="1752601" y="3977674"/>
              <a:ext cx="2044700" cy="20548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구현을 위한 </a:t>
              </a:r>
              <a:r>
                <a:rPr lang="ko-KR" altLang="en-US" sz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백엔드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시스템 구현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정립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코드 웹 연결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21E4638-A2BE-D7A7-EAFD-29F174C1BD1D}"/>
                </a:ext>
              </a:extLst>
            </p:cNvPr>
            <p:cNvSpPr/>
            <p:nvPr/>
          </p:nvSpPr>
          <p:spPr>
            <a:xfrm>
              <a:off x="4610100" y="3977674"/>
              <a:ext cx="2044700" cy="20548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선행연구 탐색을 통해 적용가능한 딥러닝 모델 선정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주제에 적합한 모델 실험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변환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56533353-CC22-8355-8C15-06F882AD0603}"/>
                </a:ext>
              </a:extLst>
            </p:cNvPr>
            <p:cNvCxnSpPr>
              <a:stCxn id="25" idx="2"/>
              <a:endCxn id="31" idx="0"/>
            </p:cNvCxnSpPr>
            <p:nvPr/>
          </p:nvCxnSpPr>
          <p:spPr>
            <a:xfrm rot="16200000" flipH="1">
              <a:off x="4716463" y="1904087"/>
              <a:ext cx="396875" cy="14351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D7338020-3AF1-009F-8B07-7763518DFD8D}"/>
                </a:ext>
              </a:extLst>
            </p:cNvPr>
            <p:cNvCxnSpPr>
              <a:cxnSpLocks/>
              <a:stCxn id="28" idx="0"/>
              <a:endCxn id="25" idx="2"/>
            </p:cNvCxnSpPr>
            <p:nvPr/>
          </p:nvCxnSpPr>
          <p:spPr>
            <a:xfrm rot="5400000" flipH="1" flipV="1">
              <a:off x="3287713" y="1910438"/>
              <a:ext cx="396875" cy="142240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53E768D8-D028-46A4-9B25-9AE3A8C49F4B}"/>
                </a:ext>
              </a:extLst>
            </p:cNvPr>
            <p:cNvCxnSpPr>
              <a:stCxn id="29" idx="2"/>
              <a:endCxn id="35" idx="0"/>
            </p:cNvCxnSpPr>
            <p:nvPr/>
          </p:nvCxnSpPr>
          <p:spPr>
            <a:xfrm>
              <a:off x="2774950" y="3617675"/>
              <a:ext cx="1" cy="359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1FC369F-C2C1-8454-905E-AB324618E881}"/>
                </a:ext>
              </a:extLst>
            </p:cNvPr>
            <p:cNvCxnSpPr/>
            <p:nvPr/>
          </p:nvCxnSpPr>
          <p:spPr>
            <a:xfrm>
              <a:off x="5632450" y="3617675"/>
              <a:ext cx="1" cy="359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0BF1D19C-7324-C5D3-70D2-B5F280D2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5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2400" spc="0" dirty="0"/>
              <a:t>1.3 </a:t>
            </a:r>
            <a:r>
              <a:rPr lang="ko-KR" altLang="en-US" sz="2400" spc="0" dirty="0"/>
              <a:t>프로젝트 추진일정 </a:t>
            </a:r>
            <a:r>
              <a:rPr lang="en-US" altLang="ko-KR" sz="2400" spc="0" dirty="0"/>
              <a:t>(WBS)</a:t>
            </a:r>
            <a:endParaRPr lang="ko-KR" altLang="en-US" sz="2400" spc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9</a:t>
            </a:fld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CF51DDD-B1AC-B4B9-7766-0E5730E06C11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1118763"/>
          <a:ext cx="11328198" cy="46645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8033">
                  <a:extLst>
                    <a:ext uri="{9D8B030D-6E8A-4147-A177-3AD203B41FA5}">
                      <a16:colId xmlns:a16="http://schemas.microsoft.com/office/drawing/2014/main" val="3266783813"/>
                    </a:ext>
                  </a:extLst>
                </a:gridCol>
                <a:gridCol w="1888033">
                  <a:extLst>
                    <a:ext uri="{9D8B030D-6E8A-4147-A177-3AD203B41FA5}">
                      <a16:colId xmlns:a16="http://schemas.microsoft.com/office/drawing/2014/main" val="4247304199"/>
                    </a:ext>
                  </a:extLst>
                </a:gridCol>
                <a:gridCol w="1888033">
                  <a:extLst>
                    <a:ext uri="{9D8B030D-6E8A-4147-A177-3AD203B41FA5}">
                      <a16:colId xmlns:a16="http://schemas.microsoft.com/office/drawing/2014/main" val="1826660999"/>
                    </a:ext>
                  </a:extLst>
                </a:gridCol>
                <a:gridCol w="1888033">
                  <a:extLst>
                    <a:ext uri="{9D8B030D-6E8A-4147-A177-3AD203B41FA5}">
                      <a16:colId xmlns:a16="http://schemas.microsoft.com/office/drawing/2014/main" val="3498934260"/>
                    </a:ext>
                  </a:extLst>
                </a:gridCol>
                <a:gridCol w="1888033">
                  <a:extLst>
                    <a:ext uri="{9D8B030D-6E8A-4147-A177-3AD203B41FA5}">
                      <a16:colId xmlns:a16="http://schemas.microsoft.com/office/drawing/2014/main" val="2128830122"/>
                    </a:ext>
                  </a:extLst>
                </a:gridCol>
                <a:gridCol w="1888033">
                  <a:extLst>
                    <a:ext uri="{9D8B030D-6E8A-4147-A177-3AD203B41FA5}">
                      <a16:colId xmlns:a16="http://schemas.microsoft.com/office/drawing/2014/main" val="1266314085"/>
                    </a:ext>
                  </a:extLst>
                </a:gridCol>
              </a:tblGrid>
              <a:tr h="3801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107619"/>
                  </a:ext>
                </a:extLst>
              </a:tr>
              <a:tr h="836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2/6</a:t>
                      </a:r>
                      <a:endParaRPr lang="ko-KR" altLang="en-US" sz="1200" b="1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53690"/>
                  </a:ext>
                </a:extLst>
              </a:tr>
              <a:tr h="1149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855896"/>
                  </a:ext>
                </a:extLst>
              </a:tr>
              <a:tr h="1149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이해 및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217189"/>
                  </a:ext>
                </a:extLst>
              </a:tr>
              <a:tr h="1149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분석모델 및 모델평가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4714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7D50D84-C7CF-4BCB-6929-750108F1BD67}"/>
              </a:ext>
            </a:extLst>
          </p:cNvPr>
          <p:cNvSpPr/>
          <p:nvPr/>
        </p:nvSpPr>
        <p:spPr>
          <a:xfrm>
            <a:off x="4191000" y="1620318"/>
            <a:ext cx="7568998" cy="216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모델 탐색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선정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63C661-F467-7254-6713-FE5C32551434}"/>
              </a:ext>
            </a:extLst>
          </p:cNvPr>
          <p:cNvSpPr/>
          <p:nvPr/>
        </p:nvSpPr>
        <p:spPr>
          <a:xfrm>
            <a:off x="2311400" y="2575705"/>
            <a:ext cx="7568998" cy="216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환경 구축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(IDE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DB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등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EBA5D3-C40C-BC9E-B971-653FC761B66C}"/>
              </a:ext>
            </a:extLst>
          </p:cNvPr>
          <p:cNvSpPr/>
          <p:nvPr/>
        </p:nvSpPr>
        <p:spPr>
          <a:xfrm>
            <a:off x="4191000" y="2989118"/>
            <a:ext cx="7568998" cy="216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필요자원확보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 구체화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122E62-C872-D722-0CFA-75DEDA732E37}"/>
              </a:ext>
            </a:extLst>
          </p:cNvPr>
          <p:cNvSpPr/>
          <p:nvPr/>
        </p:nvSpPr>
        <p:spPr>
          <a:xfrm>
            <a:off x="7972424" y="4821076"/>
            <a:ext cx="1907973" cy="216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 자료 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A8899-2697-AD04-21A9-8F4A1DA9F785}"/>
              </a:ext>
            </a:extLst>
          </p:cNvPr>
          <p:cNvSpPr txBox="1"/>
          <p:nvPr/>
        </p:nvSpPr>
        <p:spPr>
          <a:xfrm>
            <a:off x="10604500" y="5521720"/>
            <a:ext cx="1547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3/3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발표일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D71D21-6C89-1D07-4218-90EBBBB0A5CE}"/>
              </a:ext>
            </a:extLst>
          </p:cNvPr>
          <p:cNvSpPr/>
          <p:nvPr/>
        </p:nvSpPr>
        <p:spPr>
          <a:xfrm>
            <a:off x="4191000" y="1992664"/>
            <a:ext cx="7568998" cy="216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배경조사 세부화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8E6BC9-0BD9-7F8C-DF2F-CB815F21188D}"/>
              </a:ext>
            </a:extLst>
          </p:cNvPr>
          <p:cNvSpPr/>
          <p:nvPr/>
        </p:nvSpPr>
        <p:spPr>
          <a:xfrm>
            <a:off x="2311400" y="5295276"/>
            <a:ext cx="5661024" cy="216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결과물 테스트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601B7F-5F55-8833-9D06-3EFAB9F582A8}"/>
              </a:ext>
            </a:extLst>
          </p:cNvPr>
          <p:cNvSpPr/>
          <p:nvPr/>
        </p:nvSpPr>
        <p:spPr>
          <a:xfrm>
            <a:off x="2311399" y="3693564"/>
            <a:ext cx="9459913" cy="216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테스팅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524215-6F16-3C6F-B9B1-CECE9661717A}"/>
              </a:ext>
            </a:extLst>
          </p:cNvPr>
          <p:cNvSpPr/>
          <p:nvPr/>
        </p:nvSpPr>
        <p:spPr>
          <a:xfrm>
            <a:off x="2311399" y="4136132"/>
            <a:ext cx="9459913" cy="216000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DB /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벡엔드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pic>
        <p:nvPicPr>
          <p:cNvPr id="13" name="그림 12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8C280921-FF57-431D-D7AF-681C471C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262" y="63251"/>
            <a:ext cx="467492" cy="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222_TF16411250" id="{51E6D7ED-458D-4FF1-9877-0FB2CC5BC2C1}" vid="{A80F045F-203B-4137-A8C6-BD116D958C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A13E14-93A6-4341-AB87-A59B2D9E00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{E94852CC-0D26-478F-88C0-D9A3D273EBC3}tf16411250_win32</Template>
  <TotalTime>3225</TotalTime>
  <Words>1686</Words>
  <Application>Microsoft Office PowerPoint</Application>
  <PresentationFormat>와이드스크린</PresentationFormat>
  <Paragraphs>375</Paragraphs>
  <Slides>24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-apple-system</vt:lpstr>
      <vt:lpstr>KoPub돋움체 Bold</vt:lpstr>
      <vt:lpstr>돋움</vt:lpstr>
      <vt:lpstr>맑은 고딕</vt:lpstr>
      <vt:lpstr>Arial</vt:lpstr>
      <vt:lpstr>Candara</vt:lpstr>
      <vt:lpstr>Times New Roman</vt:lpstr>
      <vt:lpstr>Wingdings</vt:lpstr>
      <vt:lpstr>Office 테마</vt:lpstr>
      <vt:lpstr>AI기반 퍼스널 컬러 진단 서비스 COLOR INSIGHT</vt:lpstr>
      <vt:lpstr>PowerPoint 프레젠테이션</vt:lpstr>
      <vt:lpstr>1.1 프로젝트 주제 선정 배경 및 목적</vt:lpstr>
      <vt:lpstr>개성을 중시하는 라이프스타일 변화로 퍼스널 컬러 수요 증가</vt:lpstr>
      <vt:lpstr>개성을 중시하는 라이프스타일 변화로 퍼스널 컬러 수요 증가 </vt:lpstr>
      <vt:lpstr>  높은 가격 대비 주관적 진단으로 인한 신뢰성 부족 문제</vt:lpstr>
      <vt:lpstr>1.2 유사 서비스 분석</vt:lpstr>
      <vt:lpstr>1.3 프로젝트 업무 분장</vt:lpstr>
      <vt:lpstr>1.3 프로젝트 추진일정 (WBS)</vt:lpstr>
      <vt:lpstr>PowerPoint 프레젠테이션</vt:lpstr>
      <vt:lpstr>2.1 퍼스널 컬러 관련 자료 조사</vt:lpstr>
      <vt:lpstr>2.2 서비스 구현 _ 서비스 개요</vt:lpstr>
      <vt:lpstr>2.2 퍼스널 컬러 모델 실험 개요 _ 데이터셋 마련</vt:lpstr>
      <vt:lpstr>2.2 퍼스널 컬러 모델 실험 _ 퍼스널 컬러 진단 </vt:lpstr>
      <vt:lpstr>PowerPoint 프레젠테이션</vt:lpstr>
      <vt:lpstr>PowerPoint 프레젠테이션</vt:lpstr>
      <vt:lpstr>3.1 서비스 아키텍처</vt:lpstr>
      <vt:lpstr>3.2 데이터베이스 구성도</vt:lpstr>
      <vt:lpstr>PowerPoint 프레젠테이션</vt:lpstr>
      <vt:lpstr>PowerPoint 프레젠테이션</vt:lpstr>
      <vt:lpstr>PowerPoint 프레젠테이션</vt:lpstr>
      <vt:lpstr>PowerPoint 프레젠테이션</vt:lpstr>
      <vt:lpstr>4.1 서비스 결과 분석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ㅇㅇㅇ프로젝트 계획서</dc:title>
  <dc:creator>박 소영</dc:creator>
  <cp:lastModifiedBy>박 소영</cp:lastModifiedBy>
  <cp:revision>429</cp:revision>
  <dcterms:created xsi:type="dcterms:W3CDTF">2023-02-01T00:21:15Z</dcterms:created>
  <dcterms:modified xsi:type="dcterms:W3CDTF">2023-06-16T06:26:44Z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v-abdarl@microsoft.com</vt:lpwstr>
  </property>
  <property fmtid="{D5CDD505-2E9C-101B-9397-08002B2CF9AE}" pid="6" name="MSIP_Label_f42aa342-8706-4288-bd11-ebb85995028c_SetDate">
    <vt:lpwstr>2018-06-05T01:06:04.7732720Z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